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eg" ContentType="video/unknown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  <p:sldMasterId id="2147483748" r:id="rId2"/>
    <p:sldMasterId id="2147483755" r:id="rId3"/>
  </p:sldMasterIdLst>
  <p:notesMasterIdLst>
    <p:notesMasterId r:id="rId14"/>
  </p:notesMasterIdLst>
  <p:sldIdLst>
    <p:sldId id="256" r:id="rId4"/>
    <p:sldId id="268" r:id="rId5"/>
    <p:sldId id="939" r:id="rId6"/>
    <p:sldId id="293" r:id="rId7"/>
    <p:sldId id="906" r:id="rId8"/>
    <p:sldId id="905" r:id="rId9"/>
    <p:sldId id="307" r:id="rId10"/>
    <p:sldId id="904" r:id="rId11"/>
    <p:sldId id="283" r:id="rId12"/>
    <p:sldId id="90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40" d="100"/>
          <a:sy n="140" d="100"/>
        </p:scale>
        <p:origin x="2760" y="-14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7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8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24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en.wikipedia.org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/wiki/Kelvin–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Helmholtz_instability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KH instability on the planet Saturn, formed at the interaction of two bands of the planet's atmosphere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24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1/29/20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1/29/20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1/29/20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30689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0"/>
            <a:ext cx="543222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0"/>
            <a:ext cx="1967594" cy="365125"/>
          </a:xfrm>
        </p:spPr>
        <p:txBody>
          <a:bodyPr/>
          <a:lstStyle/>
          <a:p>
            <a:r>
              <a:rPr lang="en-US" dirty="0"/>
              <a:t>OUO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6002803" y="282288"/>
            <a:ext cx="1375892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591934" y="2915628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 userDrawn="1"/>
        </p:nvSpPr>
        <p:spPr>
          <a:xfrm>
            <a:off x="2149358" y="2915628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 userDrawn="1"/>
        </p:nvSpPr>
        <p:spPr>
          <a:xfrm>
            <a:off x="3188449" y="2915628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525308" y="5019736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673785"/>
            <a:ext cx="7049838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596" y="5626954"/>
            <a:ext cx="423356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595528"/>
            <a:ext cx="58224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7710257" y="5912354"/>
            <a:ext cx="13743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9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99583"/>
            <a:ext cx="543222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599583"/>
            <a:ext cx="1884048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OUO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89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79"/>
            <a:ext cx="6114782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OUO/UCI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5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OUO/UCI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40544" y="1125414"/>
            <a:ext cx="3700865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15497" y="1125414"/>
            <a:ext cx="3668789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21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OUO/UCI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1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OUO/UCI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30689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0"/>
            <a:ext cx="543222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0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6002803" y="282288"/>
            <a:ext cx="1375892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591934" y="2915628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 userDrawn="1"/>
        </p:nvSpPr>
        <p:spPr>
          <a:xfrm>
            <a:off x="2149358" y="2915628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 userDrawn="1"/>
        </p:nvSpPr>
        <p:spPr>
          <a:xfrm>
            <a:off x="3188449" y="2915628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525308" y="5019736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673785"/>
            <a:ext cx="7049838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596" y="5626954"/>
            <a:ext cx="423356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595528"/>
            <a:ext cx="58224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7710257" y="5912354"/>
            <a:ext cx="13743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99583"/>
            <a:ext cx="543222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599583"/>
            <a:ext cx="1884048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89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79"/>
            <a:ext cx="6114782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40544" y="1125414"/>
            <a:ext cx="3700865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15497" y="1125414"/>
            <a:ext cx="3668789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8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0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1/29/20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1/29/20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2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93074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486" y="359773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486" y="1429234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4" y="6599583"/>
            <a:ext cx="18542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599583"/>
            <a:ext cx="36171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OUO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653"/>
            <a:ext cx="314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629650" y="321774"/>
            <a:ext cx="51435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069" y="380825"/>
            <a:ext cx="194756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5" y="3401174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9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2100" b="0" i="0" kern="1200" spc="75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5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3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93074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486" y="359773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486" y="1429234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4" y="6599583"/>
            <a:ext cx="18542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599583"/>
            <a:ext cx="36171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653"/>
            <a:ext cx="314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629650" y="321774"/>
            <a:ext cx="51435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069" y="380825"/>
            <a:ext cx="194756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5" y="3401174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3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2100" b="0" i="0" kern="1200" spc="75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5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3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microsoft.com/office/2007/relationships/media" Target="../media/media4.mpg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68.png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6" Type="http://schemas.openxmlformats.org/officeDocument/2006/relationships/video" Target="../media/media5.mpg"/><Relationship Id="rId11" Type="http://schemas.openxmlformats.org/officeDocument/2006/relationships/image" Target="../media/image67.png"/><Relationship Id="rId5" Type="http://schemas.microsoft.com/office/2007/relationships/media" Target="../media/media5.mpg"/><Relationship Id="rId10" Type="http://schemas.openxmlformats.org/officeDocument/2006/relationships/image" Target="../media/image66.png"/><Relationship Id="rId4" Type="http://schemas.openxmlformats.org/officeDocument/2006/relationships/video" Target="../media/media4.mp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2.mov"/><Relationship Id="rId7" Type="http://schemas.openxmlformats.org/officeDocument/2006/relationships/image" Target="../media/image40.tiff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48.tiff"/><Relationship Id="rId7" Type="http://schemas.openxmlformats.org/officeDocument/2006/relationships/image" Target="../media/image52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8" y="5559098"/>
            <a:ext cx="5650023" cy="1131069"/>
          </a:xfrm>
        </p:spPr>
        <p:txBody>
          <a:bodyPr>
            <a:normAutofit/>
          </a:bodyPr>
          <a:lstStyle/>
          <a:p>
            <a:r>
              <a:rPr lang="en-US" dirty="0"/>
              <a:t>Stefan Domino, Ph.D.</a:t>
            </a:r>
          </a:p>
          <a:p>
            <a:r>
              <a:rPr lang="en-US" dirty="0"/>
              <a:t>Computational Thermal &amp;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SAND2019-15457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070848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An Evolution of a Mindset:  A Historical Perspective on Sandia National Laboratories Fire Science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638E0-57C3-FD45-A79C-BCDEC92BEDF2}"/>
              </a:ext>
            </a:extLst>
          </p:cNvPr>
          <p:cNvSpPr txBox="1"/>
          <p:nvPr/>
        </p:nvSpPr>
        <p:spPr>
          <a:xfrm>
            <a:off x="525308" y="4246323"/>
            <a:ext cx="359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Stanford ICME Seminar Series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January 30</a:t>
            </a:r>
            <a:r>
              <a:rPr lang="en-US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2020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8268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E35816-C7FB-9145-B5D3-D9F7F8B17F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900"/>
          <a:stretch/>
        </p:blipFill>
        <p:spPr>
          <a:xfrm>
            <a:off x="6226229" y="192469"/>
            <a:ext cx="2301784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Quiescent Fire/Plume Physics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543799" cy="3306153"/>
          </a:xfrm>
        </p:spPr>
        <p:txBody>
          <a:bodyPr/>
          <a:lstStyle/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latin typeface="+mj-lt"/>
                <a:ea typeface="Lucida Sans" charset="0"/>
                <a:cs typeface="Lucida Sans" charset="0"/>
              </a:rPr>
              <a:t>Fires, just as all buoyant plumes, in quiescent conditions “puff”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latin typeface="+mj-lt"/>
                <a:ea typeface="Lucida Sans" charset="0"/>
                <a:cs typeface="Lucida Sans" charset="0"/>
              </a:rPr>
              <a:t>In this application space, radiative heat transfer dominates</a:t>
            </a:r>
            <a:endParaRPr lang="en-US" sz="1800" dirty="0">
              <a:latin typeface="+mj-lt"/>
            </a:endParaRPr>
          </a:p>
        </p:txBody>
      </p:sp>
      <p:pic>
        <p:nvPicPr>
          <p:cNvPr id="16" name="Picture 6" descr="heliumPlumeDynamics1_3">
            <a:extLst>
              <a:ext uri="{FF2B5EF4-FFF2-40B4-BE49-F238E27FC236}">
                <a16:creationId xmlns:a16="http://schemas.microsoft.com/office/drawing/2014/main" id="{397482D6-783F-9241-9CF9-3DA96CE23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4497388"/>
            <a:ext cx="403194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 descr="heliumPlumeDynamics_4_7">
            <a:extLst>
              <a:ext uri="{FF2B5EF4-FFF2-40B4-BE49-F238E27FC236}">
                <a16:creationId xmlns:a16="http://schemas.microsoft.com/office/drawing/2014/main" id="{8EA96A1F-D400-7C48-BBA5-E82B806B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58837" y="4497388"/>
            <a:ext cx="5285163" cy="182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C8806B-FE40-3942-9C69-A2DE55E644E3}"/>
              </a:ext>
            </a:extLst>
          </p:cNvPr>
          <p:cNvSpPr txBox="1"/>
          <p:nvPr/>
        </p:nvSpPr>
        <p:spPr>
          <a:xfrm>
            <a:off x="1909484" y="6449606"/>
            <a:ext cx="559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Evolution of a Puff Cycle (</a:t>
            </a:r>
            <a:r>
              <a:rPr lang="en-US" dirty="0" err="1"/>
              <a:t>O’Hern</a:t>
            </a:r>
            <a:r>
              <a:rPr lang="en-US" dirty="0"/>
              <a:t> et al., </a:t>
            </a:r>
            <a:r>
              <a:rPr lang="en-US" i="1" dirty="0"/>
              <a:t>JFM</a:t>
            </a:r>
            <a:r>
              <a:rPr lang="en-US" dirty="0"/>
              <a:t>, 2005) </a:t>
            </a:r>
          </a:p>
        </p:txBody>
      </p:sp>
      <p:pic>
        <p:nvPicPr>
          <p:cNvPr id="7" name="helium_PIV.mpeg">
            <a:hlinkClick r:id="" action="ppaction://media"/>
            <a:extLst>
              <a:ext uri="{FF2B5EF4-FFF2-40B4-BE49-F238E27FC236}">
                <a16:creationId xmlns:a16="http://schemas.microsoft.com/office/drawing/2014/main" id="{8836D6ED-18D3-E246-A714-D2C55562AF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79365" y="2249874"/>
            <a:ext cx="2438400" cy="1828800"/>
          </a:xfrm>
          <a:prstGeom prst="rect">
            <a:avLst/>
          </a:prstGeom>
        </p:spPr>
      </p:pic>
      <p:pic>
        <p:nvPicPr>
          <p:cNvPr id="8" name="hydrogenFire.mpg">
            <a:hlinkClick r:id="" action="ppaction://media"/>
            <a:extLst>
              <a:ext uri="{FF2B5EF4-FFF2-40B4-BE49-F238E27FC236}">
                <a16:creationId xmlns:a16="http://schemas.microsoft.com/office/drawing/2014/main" id="{CFDE0845-F600-8045-81B7-CC46EAE711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16214" y="2249874"/>
            <a:ext cx="243840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7F39F7-EC72-5144-86CD-03675020725C}"/>
              </a:ext>
            </a:extLst>
          </p:cNvPr>
          <p:cNvSpPr txBox="1"/>
          <p:nvPr/>
        </p:nvSpPr>
        <p:spPr>
          <a:xfrm>
            <a:off x="24959" y="4126564"/>
            <a:ext cx="2639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Hydrogen, </a:t>
            </a:r>
            <a:r>
              <a:rPr lang="en-US" sz="1200" dirty="0" err="1"/>
              <a:t>Tieszen</a:t>
            </a:r>
            <a:r>
              <a:rPr lang="en-US" sz="1200" dirty="0"/>
              <a:t> et al., </a:t>
            </a:r>
            <a:r>
              <a:rPr lang="en-US" sz="1200" i="1" dirty="0"/>
              <a:t>C&amp;F,</a:t>
            </a:r>
            <a:r>
              <a:rPr lang="en-US" sz="1200" dirty="0"/>
              <a:t> 2004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7E3D2-3B19-1B4B-B5B9-3C32EDB4A946}"/>
              </a:ext>
            </a:extLst>
          </p:cNvPr>
          <p:cNvSpPr txBox="1"/>
          <p:nvPr/>
        </p:nvSpPr>
        <p:spPr>
          <a:xfrm>
            <a:off x="3229650" y="4126564"/>
            <a:ext cx="247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Helium, </a:t>
            </a:r>
            <a:r>
              <a:rPr lang="en-US" sz="1200" dirty="0" err="1"/>
              <a:t>O’Hern</a:t>
            </a:r>
            <a:r>
              <a:rPr lang="en-US" sz="1200" dirty="0"/>
              <a:t> et al., </a:t>
            </a:r>
            <a:r>
              <a:rPr lang="en-US" sz="1200" i="1" dirty="0"/>
              <a:t>JFM,</a:t>
            </a:r>
            <a:r>
              <a:rPr lang="en-US" sz="1200" dirty="0"/>
              <a:t> 2005</a:t>
            </a:r>
          </a:p>
        </p:txBody>
      </p:sp>
      <p:pic>
        <p:nvPicPr>
          <p:cNvPr id="6" name="hePlumeR4P1.mpg">
            <a:hlinkClick r:id="" action="ppaction://media"/>
            <a:extLst>
              <a:ext uri="{FF2B5EF4-FFF2-40B4-BE49-F238E27FC236}">
                <a16:creationId xmlns:a16="http://schemas.microsoft.com/office/drawing/2014/main" id="{201EEA77-3546-514F-87F8-B080D373F5B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969498" y="2134107"/>
            <a:ext cx="3060900" cy="20698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AF541-DC56-4F40-B5CA-96E0891666B1}"/>
              </a:ext>
            </a:extLst>
          </p:cNvPr>
          <p:cNvSpPr txBox="1"/>
          <p:nvPr/>
        </p:nvSpPr>
        <p:spPr>
          <a:xfrm>
            <a:off x="6122261" y="4108068"/>
            <a:ext cx="3050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Helium DNS, Domino, (unpublished) 2016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6B1C2B-3912-DE40-A9A9-0B08EF8F4FE1}"/>
              </a:ext>
            </a:extLst>
          </p:cNvPr>
          <p:cNvSpPr/>
          <p:nvPr/>
        </p:nvSpPr>
        <p:spPr>
          <a:xfrm>
            <a:off x="6363509" y="1789196"/>
            <a:ext cx="2469475" cy="249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Cetegen</a:t>
            </a:r>
            <a:r>
              <a:rPr lang="en-US" sz="1200" dirty="0">
                <a:solidFill>
                  <a:schemeClr val="tx1"/>
                </a:solidFill>
              </a:rPr>
              <a:t> and Ahmed, C&amp;F 1993</a:t>
            </a:r>
          </a:p>
        </p:txBody>
      </p:sp>
    </p:spTree>
    <p:extLst>
      <p:ext uri="{BB962C8B-B14F-4D97-AF65-F5344CB8AC3E}">
        <p14:creationId xmlns:p14="http://schemas.microsoft.com/office/powerpoint/2010/main" val="332310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4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368060"/>
          </a:xfrm>
        </p:spPr>
        <p:txBody>
          <a:bodyPr>
            <a:normAutofit/>
          </a:bodyPr>
          <a:lstStyle/>
          <a:p>
            <a:pPr marL="230188" indent="-222250">
              <a:buFont typeface="Arial" panose="020B0604020202020204" pitchFamily="34" charset="0"/>
              <a:buChar char="•"/>
            </a:pPr>
            <a:r>
              <a:rPr lang="en-US" dirty="0"/>
              <a:t>Pool Fire Heat Transfer Mechanisms</a:t>
            </a:r>
          </a:p>
          <a:p>
            <a:pPr marL="230188" indent="-222250">
              <a:buFont typeface="Arial" panose="020B0604020202020204" pitchFamily="34" charset="0"/>
              <a:buChar char="•"/>
            </a:pPr>
            <a:r>
              <a:rPr lang="en-US" dirty="0"/>
              <a:t>Physics Overview</a:t>
            </a:r>
          </a:p>
          <a:p>
            <a:pPr marL="230188" indent="-222250">
              <a:buFont typeface="Arial" panose="020B0604020202020204" pitchFamily="34" charset="0"/>
              <a:buChar char="•"/>
            </a:pPr>
            <a:r>
              <a:rPr lang="en-US" dirty="0"/>
              <a:t>Evolution from Quiescent, to Crossflow, to Whirling </a:t>
            </a:r>
          </a:p>
          <a:p>
            <a:pPr marL="230188" indent="-222250">
              <a:buFont typeface="Arial" panose="020B0604020202020204" pitchFamily="34" charset="0"/>
              <a:buChar char="•"/>
            </a:pPr>
            <a:r>
              <a:rPr lang="en-US" dirty="0"/>
              <a:t>Turbulence Modeling Choices</a:t>
            </a:r>
          </a:p>
          <a:p>
            <a:pPr marL="230188" indent="-222250">
              <a:buFont typeface="Arial" panose="020B0604020202020204" pitchFamily="34" charset="0"/>
              <a:buChar char="•"/>
            </a:pPr>
            <a:r>
              <a:rPr lang="en-US" dirty="0"/>
              <a:t>Solution Verification Concepts Demonstrated</a:t>
            </a:r>
          </a:p>
          <a:p>
            <a:pPr marL="230188" indent="-222250">
              <a:buFont typeface="Arial" panose="020B0604020202020204" pitchFamily="34" charset="0"/>
              <a:buChar char="•"/>
            </a:pPr>
            <a:r>
              <a:rPr lang="en-US" dirty="0"/>
              <a:t>Coupling and Discretization Overview</a:t>
            </a:r>
          </a:p>
          <a:p>
            <a:pPr marL="230188" indent="-222250"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3BD1DB1-3D6F-E046-BCAD-31095879B54F}"/>
              </a:ext>
            </a:extLst>
          </p:cNvPr>
          <p:cNvSpPr txBox="1">
            <a:spLocks/>
          </p:cNvSpPr>
          <p:nvPr/>
        </p:nvSpPr>
        <p:spPr>
          <a:xfrm>
            <a:off x="3001661" y="4500367"/>
            <a:ext cx="6042130" cy="23576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22250">
              <a:buFont typeface="Arial" panose="020B0604020202020204" pitchFamily="34" charset="0"/>
              <a:buChar char="•"/>
            </a:pPr>
            <a:r>
              <a:rPr lang="en-US" dirty="0"/>
              <a:t>Interleaved Research Thrust Concepts:</a:t>
            </a:r>
          </a:p>
          <a:p>
            <a:pPr marL="449627" lvl="1" indent="-222250">
              <a:buFont typeface="Arial" panose="020B0604020202020204" pitchFamily="34" charset="0"/>
              <a:buChar char="•"/>
            </a:pPr>
            <a:r>
              <a:rPr lang="en-US" dirty="0"/>
              <a:t>Fire Dynamics in Crossflow</a:t>
            </a:r>
          </a:p>
          <a:p>
            <a:pPr marL="449627" lvl="1" indent="-222250">
              <a:buFont typeface="Arial" panose="020B0604020202020204" pitchFamily="34" charset="0"/>
              <a:buChar char="•"/>
            </a:pPr>
            <a:r>
              <a:rPr lang="en-US" dirty="0"/>
              <a:t>Automatic Structural Uncertainty Approaches</a:t>
            </a:r>
          </a:p>
          <a:p>
            <a:pPr marL="449627" lvl="1" indent="-222250">
              <a:buFont typeface="Arial" panose="020B0604020202020204" pitchFamily="34" charset="0"/>
              <a:buChar char="•"/>
            </a:pPr>
            <a:r>
              <a:rPr lang="en-US" dirty="0"/>
              <a:t>Quality generalized unstructured </a:t>
            </a:r>
            <a:r>
              <a:rPr lang="en-US" dirty="0" err="1"/>
              <a:t>numerics</a:t>
            </a:r>
            <a:endParaRPr lang="en-US" dirty="0"/>
          </a:p>
          <a:p>
            <a:pPr marL="449627" lvl="1" indent="-222250">
              <a:buFont typeface="Arial" panose="020B0604020202020204" pitchFamily="34" charset="0"/>
              <a:buChar char="•"/>
            </a:pPr>
            <a:r>
              <a:rPr lang="en-US" dirty="0"/>
              <a:t>Extreme-scale computing </a:t>
            </a:r>
          </a:p>
          <a:p>
            <a:pPr marL="449627" lvl="1" indent="-222250">
              <a:buFont typeface="Arial" panose="020B0604020202020204" pitchFamily="34" charset="0"/>
              <a:buChar char="•"/>
            </a:pPr>
            <a:r>
              <a:rPr lang="en-US" dirty="0"/>
              <a:t>Machine Learning for Wall-Modeled Large-Eddy Simulation (LES)</a:t>
            </a:r>
          </a:p>
        </p:txBody>
      </p:sp>
    </p:spTree>
    <p:extLst>
      <p:ext uri="{BB962C8B-B14F-4D97-AF65-F5344CB8AC3E}">
        <p14:creationId xmlns:p14="http://schemas.microsoft.com/office/powerpoint/2010/main" val="35376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D680-7226-2B45-828C-36253844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Human is to Intuitively Understand the Dynamics of Fire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1A478-B0B3-0540-B83D-B87D866AE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10MeterOutdoor.mpg">
            <a:hlinkClick r:id="" action="ppaction://media"/>
            <a:extLst>
              <a:ext uri="{FF2B5EF4-FFF2-40B4-BE49-F238E27FC236}">
                <a16:creationId xmlns:a16="http://schemas.microsoft.com/office/drawing/2014/main" id="{0E48B81F-76F8-164D-91A5-AA1724DA7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64047" y="3429000"/>
            <a:ext cx="4223528" cy="3167646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4F1F61-C4FE-7842-A218-E3CE5AD1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88720" cy="3306153"/>
          </a:xfrm>
        </p:spPr>
        <p:txBody>
          <a:bodyPr/>
          <a:lstStyle/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Evidence of cooked food dates back ~two million years, Gowlett and </a:t>
            </a:r>
            <a:r>
              <a:rPr lang="en-US" sz="1800" dirty="0" err="1"/>
              <a:t>Wrangham</a:t>
            </a:r>
            <a:r>
              <a:rPr lang="en-US" sz="1800" dirty="0"/>
              <a:t> </a:t>
            </a:r>
            <a:r>
              <a:rPr lang="en-US" sz="1800" i="1" dirty="0"/>
              <a:t>Azania: Archaeological Research in Africa, </a:t>
            </a:r>
            <a:r>
              <a:rPr lang="en-US" sz="1800" dirty="0"/>
              <a:t>2013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The first example of controlled fire usage could date back ~one million years, Bowman et al., </a:t>
            </a:r>
            <a:r>
              <a:rPr lang="en-US" sz="1800" i="1" dirty="0"/>
              <a:t>Science</a:t>
            </a:r>
            <a:r>
              <a:rPr lang="en-US" sz="1800" dirty="0"/>
              <a:t>, 2009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Widespread evidence of usage ~100,000 years ago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Therefore, humans have an </a:t>
            </a:r>
            <a:r>
              <a:rPr lang="en-US" sz="1800" i="1" dirty="0"/>
              <a:t>innate</a:t>
            </a:r>
            <a:r>
              <a:rPr lang="en-US" sz="1800" dirty="0"/>
              <a:t> understanding of how fire sounds, feels, and behaves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4DAC6A-834B-E84E-A409-6651C0269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65437" y="3984061"/>
            <a:ext cx="2775238" cy="2081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22AA4B-3779-7445-AF0B-3E7501643ED2}"/>
              </a:ext>
            </a:extLst>
          </p:cNvPr>
          <p:cNvSpPr txBox="1"/>
          <p:nvPr/>
        </p:nvSpPr>
        <p:spPr>
          <a:xfrm>
            <a:off x="5659052" y="6575370"/>
            <a:ext cx="2544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meter outdoor fire (Nikos)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65E09-01EB-D54A-96AB-399A60C1B8BB}"/>
              </a:ext>
            </a:extLst>
          </p:cNvPr>
          <p:cNvSpPr txBox="1"/>
          <p:nvPr/>
        </p:nvSpPr>
        <p:spPr>
          <a:xfrm>
            <a:off x="281467" y="6379453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Fire feature soot plating</a:t>
            </a:r>
          </a:p>
          <a:p>
            <a:pPr algn="ctr"/>
            <a:r>
              <a:rPr lang="en-US" sz="1400" dirty="0"/>
              <a:t>(Monterey, CA)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DFF022-3DE9-9C4A-8384-3DEFDA60D19D}"/>
              </a:ext>
            </a:extLst>
          </p:cNvPr>
          <p:cNvCxnSpPr/>
          <p:nvPr/>
        </p:nvCxnSpPr>
        <p:spPr>
          <a:xfrm>
            <a:off x="225510" y="3715363"/>
            <a:ext cx="754795" cy="576197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F17C58-6288-A743-9AA7-9AD5382C1EEB}"/>
              </a:ext>
            </a:extLst>
          </p:cNvPr>
          <p:cNvSpPr txBox="1"/>
          <p:nvPr/>
        </p:nvSpPr>
        <p:spPr>
          <a:xfrm>
            <a:off x="341628" y="3330554"/>
            <a:ext cx="222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Intermittent wind gust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BA4B35-F52A-504E-A5EF-521DC26504F5}"/>
              </a:ext>
            </a:extLst>
          </p:cNvPr>
          <p:cNvCxnSpPr/>
          <p:nvPr/>
        </p:nvCxnSpPr>
        <p:spPr>
          <a:xfrm>
            <a:off x="153588" y="3875517"/>
            <a:ext cx="754795" cy="576197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46B55-50E3-3546-8F89-3A7038073E83}"/>
              </a:ext>
            </a:extLst>
          </p:cNvPr>
          <p:cNvCxnSpPr/>
          <p:nvPr/>
        </p:nvCxnSpPr>
        <p:spPr>
          <a:xfrm>
            <a:off x="48713" y="4042112"/>
            <a:ext cx="754795" cy="576197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G_1373">
            <a:hlinkClick r:id="" action="ppaction://media"/>
            <a:extLst>
              <a:ext uri="{FF2B5EF4-FFF2-40B4-BE49-F238E27FC236}">
                <a16:creationId xmlns:a16="http://schemas.microsoft.com/office/drawing/2014/main" id="{9209353B-819B-114C-9344-A20644E77A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22571" y="3429000"/>
            <a:ext cx="1781801" cy="31676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80A394-2FAC-5747-B155-2D9ABAC56F42}"/>
              </a:ext>
            </a:extLst>
          </p:cNvPr>
          <p:cNvSpPr txBox="1"/>
          <p:nvPr/>
        </p:nvSpPr>
        <p:spPr>
          <a:xfrm>
            <a:off x="2599024" y="6550223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Luminaria (Santa Fe, NM)</a:t>
            </a:r>
          </a:p>
        </p:txBody>
      </p:sp>
    </p:spTree>
    <p:extLst>
      <p:ext uri="{BB962C8B-B14F-4D97-AF65-F5344CB8AC3E}">
        <p14:creationId xmlns:p14="http://schemas.microsoft.com/office/powerpoint/2010/main" val="32055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Mechanisms: </a:t>
            </a:r>
            <a:br>
              <a:rPr lang="en-US" dirty="0"/>
            </a:br>
            <a:r>
              <a:rPr lang="en-US" dirty="0"/>
              <a:t>Abnormal/Thermal Environment (ATE)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7" name="Picture 1028" descr="fire">
            <a:extLst>
              <a:ext uri="{FF2B5EF4-FFF2-40B4-BE49-F238E27FC236}">
                <a16:creationId xmlns:a16="http://schemas.microsoft.com/office/drawing/2014/main" id="{5E1DB3D6-A244-3247-AD48-0A88E1BA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54" y="2871216"/>
            <a:ext cx="532617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540EE1-2BD4-264A-89B1-9DB2A96F589F}"/>
              </a:ext>
            </a:extLst>
          </p:cNvPr>
          <p:cNvSpPr/>
          <p:nvPr/>
        </p:nvSpPr>
        <p:spPr>
          <a:xfrm>
            <a:off x="237744" y="5431535"/>
            <a:ext cx="943915" cy="2887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B7B234C-C110-544C-AACD-F06214B11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Characterized by a highly </a:t>
            </a:r>
            <a:r>
              <a:rPr lang="en-US" sz="1800" dirty="0" err="1">
                <a:ea typeface="Lucida Sans" charset="0"/>
                <a:cs typeface="Lucida Sans" charset="0"/>
              </a:rPr>
              <a:t>sooting</a:t>
            </a:r>
            <a:r>
              <a:rPr lang="en-US" sz="1800" dirty="0">
                <a:ea typeface="Lucida Sans" charset="0"/>
                <a:cs typeface="Lucida Sans" charset="0"/>
              </a:rPr>
              <a:t>, turbulent reacting flow with participating media radiation (PMR) and conjugate heat transfer (CHT) </a:t>
            </a:r>
            <a:r>
              <a:rPr lang="en-US" sz="1800" i="1" dirty="0">
                <a:ea typeface="Lucida Sans" charset="0"/>
                <a:cs typeface="Lucida Sans" charset="0"/>
              </a:rPr>
              <a:t>multi-physics</a:t>
            </a:r>
            <a:r>
              <a:rPr lang="en-US" sz="1800" dirty="0">
                <a:ea typeface="Lucida Sans" charset="0"/>
                <a:cs typeface="Lucida Sans" charset="0"/>
              </a:rPr>
              <a:t> coupling</a:t>
            </a:r>
            <a:endParaRPr lang="en-US" dirty="0"/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Liquid fuels, e.g., JP-8, are common due to its usage in transportation, however, propellants (point-</a:t>
            </a:r>
            <a:r>
              <a:rPr lang="en-US" sz="1800" dirty="0" err="1"/>
              <a:t>Lagrangian</a:t>
            </a:r>
            <a:r>
              <a:rPr lang="en-US" sz="1800" dirty="0"/>
              <a:t>/Eulerian) and composite (heterogeneous combustion) also encompass the 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CBC290-4BDD-AC4D-97EE-46B912091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00" y="2611568"/>
            <a:ext cx="2193529" cy="207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12106-5956-F04A-BD9B-9474FFB2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877" y="4959113"/>
            <a:ext cx="2543974" cy="1617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37BA3-E025-A042-B3C3-D05D0B721DE1}"/>
              </a:ext>
            </a:extLst>
          </p:cNvPr>
          <p:cNvSpPr txBox="1"/>
          <p:nvPr/>
        </p:nvSpPr>
        <p:spPr>
          <a:xfrm>
            <a:off x="5430474" y="6559211"/>
            <a:ext cx="3508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Anderson Air Force B-2 Accident (2/2008)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6631E-22B6-CA46-993E-835F11FA10BC}"/>
              </a:ext>
            </a:extLst>
          </p:cNvPr>
          <p:cNvSpPr txBox="1"/>
          <p:nvPr/>
        </p:nvSpPr>
        <p:spPr>
          <a:xfrm>
            <a:off x="7903583" y="48874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714EA-736A-834C-8A3B-09E55219E68A}"/>
              </a:ext>
            </a:extLst>
          </p:cNvPr>
          <p:cNvSpPr txBox="1"/>
          <p:nvPr/>
        </p:nvSpPr>
        <p:spPr>
          <a:xfrm>
            <a:off x="48554" y="6682824"/>
            <a:ext cx="3913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[1] https://</a:t>
            </a:r>
            <a:r>
              <a:rPr lang="en-US" sz="800" dirty="0" err="1"/>
              <a:t>en.wikipedia.org</a:t>
            </a:r>
            <a:r>
              <a:rPr lang="en-US" sz="800" dirty="0"/>
              <a:t>/wiki/2008_Andersen_Air_Force_Base_B-2_accident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952BB-4207-6D40-8316-8AF398F8A86F}"/>
              </a:ext>
            </a:extLst>
          </p:cNvPr>
          <p:cNvSpPr txBox="1"/>
          <p:nvPr/>
        </p:nvSpPr>
        <p:spPr>
          <a:xfrm>
            <a:off x="6146150" y="4668702"/>
            <a:ext cx="2077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Propellant upward burn</a:t>
            </a:r>
          </a:p>
        </p:txBody>
      </p:sp>
    </p:spTree>
    <p:extLst>
      <p:ext uri="{BB962C8B-B14F-4D97-AF65-F5344CB8AC3E}">
        <p14:creationId xmlns:p14="http://schemas.microsoft.com/office/powerpoint/2010/main" val="351219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 Challenge: Vast Disparity in Time- and Length-Scales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39725" y="1184275"/>
            <a:ext cx="7885113" cy="5472113"/>
            <a:chOff x="307" y="720"/>
            <a:chExt cx="4967" cy="3447"/>
          </a:xfrm>
        </p:grpSpPr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2620" y="904"/>
              <a:ext cx="2520" cy="1812"/>
            </a:xfrm>
            <a:custGeom>
              <a:avLst/>
              <a:gdLst/>
              <a:ahLst/>
              <a:cxnLst>
                <a:cxn ang="0">
                  <a:pos x="2216" y="0"/>
                </a:cxn>
                <a:cxn ang="0">
                  <a:pos x="2520" y="564"/>
                </a:cxn>
                <a:cxn ang="0">
                  <a:pos x="0" y="1812"/>
                </a:cxn>
                <a:cxn ang="0">
                  <a:pos x="1080" y="592"/>
                </a:cxn>
                <a:cxn ang="0">
                  <a:pos x="1092" y="608"/>
                </a:cxn>
                <a:cxn ang="0">
                  <a:pos x="1396" y="440"/>
                </a:cxn>
                <a:cxn ang="0">
                  <a:pos x="2216" y="0"/>
                </a:cxn>
              </a:cxnLst>
              <a:rect l="0" t="0" r="r" b="b"/>
              <a:pathLst>
                <a:path w="2520" h="1812">
                  <a:moveTo>
                    <a:pt x="2216" y="0"/>
                  </a:moveTo>
                  <a:lnTo>
                    <a:pt x="2520" y="564"/>
                  </a:lnTo>
                  <a:lnTo>
                    <a:pt x="0" y="1812"/>
                  </a:lnTo>
                  <a:cubicBezTo>
                    <a:pt x="362" y="1407"/>
                    <a:pt x="908" y="1107"/>
                    <a:pt x="1080" y="592"/>
                  </a:cubicBezTo>
                  <a:cubicBezTo>
                    <a:pt x="1089" y="606"/>
                    <a:pt x="1085" y="601"/>
                    <a:pt x="1092" y="608"/>
                  </a:cubicBezTo>
                  <a:lnTo>
                    <a:pt x="1396" y="440"/>
                  </a:lnTo>
                  <a:lnTo>
                    <a:pt x="221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tint val="33333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936" y="720"/>
              <a:ext cx="1716" cy="996"/>
            </a:xfrm>
            <a:custGeom>
              <a:avLst/>
              <a:gdLst/>
              <a:ahLst/>
              <a:cxnLst>
                <a:cxn ang="0">
                  <a:pos x="1716" y="0"/>
                </a:cxn>
                <a:cxn ang="0">
                  <a:pos x="992" y="0"/>
                </a:cxn>
                <a:cxn ang="0">
                  <a:pos x="0" y="996"/>
                </a:cxn>
                <a:cxn ang="0">
                  <a:pos x="748" y="996"/>
                </a:cxn>
                <a:cxn ang="0">
                  <a:pos x="1716" y="0"/>
                </a:cxn>
              </a:cxnLst>
              <a:rect l="0" t="0" r="r" b="b"/>
              <a:pathLst>
                <a:path w="1716" h="996">
                  <a:moveTo>
                    <a:pt x="1716" y="0"/>
                  </a:moveTo>
                  <a:lnTo>
                    <a:pt x="992" y="0"/>
                  </a:lnTo>
                  <a:lnTo>
                    <a:pt x="0" y="996"/>
                  </a:lnTo>
                  <a:lnTo>
                    <a:pt x="748" y="996"/>
                  </a:lnTo>
                  <a:lnTo>
                    <a:pt x="171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>
                    <a:gamma/>
                    <a:tint val="54510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tint val="54510"/>
                    <a:invGamma/>
                  </a:schemeClr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946" y="720"/>
              <a:ext cx="22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Engineering Scale of Interest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916" y="720"/>
              <a:ext cx="2304" cy="992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 rot="-1632315">
              <a:off x="3696" y="1248"/>
              <a:ext cx="153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00" b="1"/>
                <a:t>Convective Transport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4464" y="1712"/>
              <a:ext cx="0" cy="11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 rot="18845513">
              <a:off x="3240" y="1107"/>
              <a:ext cx="979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/>
                <a:t>Heat Transfer in Weapon</a:t>
              </a: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864" y="3200"/>
              <a:ext cx="1228" cy="560"/>
            </a:xfrm>
            <a:custGeom>
              <a:avLst/>
              <a:gdLst>
                <a:gd name="T0" fmla="*/ 0 w 1228"/>
                <a:gd name="T1" fmla="*/ 556 h 560"/>
                <a:gd name="T2" fmla="*/ 1052 w 1228"/>
                <a:gd name="T3" fmla="*/ 0 h 560"/>
                <a:gd name="T4" fmla="*/ 1228 w 1228"/>
                <a:gd name="T5" fmla="*/ 116 h 560"/>
                <a:gd name="T6" fmla="*/ 424 w 1228"/>
                <a:gd name="T7" fmla="*/ 560 h 560"/>
                <a:gd name="T8" fmla="*/ 0 w 1228"/>
                <a:gd name="T9" fmla="*/ 556 h 5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8"/>
                <a:gd name="T16" fmla="*/ 0 h 560"/>
                <a:gd name="T17" fmla="*/ 1228 w 1228"/>
                <a:gd name="T18" fmla="*/ 560 h 5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8" h="560">
                  <a:moveTo>
                    <a:pt x="0" y="556"/>
                  </a:moveTo>
                  <a:lnTo>
                    <a:pt x="1052" y="0"/>
                  </a:lnTo>
                  <a:lnTo>
                    <a:pt x="1228" y="116"/>
                  </a:lnTo>
                  <a:lnTo>
                    <a:pt x="424" y="560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788" y="1700"/>
              <a:ext cx="1980" cy="1644"/>
            </a:xfrm>
            <a:custGeom>
              <a:avLst/>
              <a:gdLst>
                <a:gd name="T0" fmla="*/ 356 w 1980"/>
                <a:gd name="T1" fmla="*/ 1644 h 1644"/>
                <a:gd name="T2" fmla="*/ 1980 w 1980"/>
                <a:gd name="T3" fmla="*/ 0 h 1644"/>
                <a:gd name="T4" fmla="*/ 1392 w 1980"/>
                <a:gd name="T5" fmla="*/ 0 h 1644"/>
                <a:gd name="T6" fmla="*/ 0 w 1980"/>
                <a:gd name="T7" fmla="*/ 1560 h 1644"/>
                <a:gd name="T8" fmla="*/ 356 w 1980"/>
                <a:gd name="T9" fmla="*/ 1644 h 16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0"/>
                <a:gd name="T16" fmla="*/ 0 h 1644"/>
                <a:gd name="T17" fmla="*/ 1980 w 1980"/>
                <a:gd name="T18" fmla="*/ 1644 h 16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0" h="1644">
                  <a:moveTo>
                    <a:pt x="356" y="1644"/>
                  </a:moveTo>
                  <a:lnTo>
                    <a:pt x="1980" y="0"/>
                  </a:lnTo>
                  <a:lnTo>
                    <a:pt x="1392" y="0"/>
                  </a:lnTo>
                  <a:lnTo>
                    <a:pt x="0" y="1560"/>
                  </a:lnTo>
                  <a:lnTo>
                    <a:pt x="356" y="1644"/>
                  </a:lnTo>
                  <a:close/>
                </a:path>
              </a:pathLst>
            </a:custGeom>
            <a:gradFill rotWithShape="0">
              <a:gsLst>
                <a:gs pos="0">
                  <a:srgbClr val="8B0000"/>
                </a:gs>
                <a:gs pos="50000">
                  <a:srgbClr val="FF0000"/>
                </a:gs>
                <a:gs pos="100000">
                  <a:srgbClr val="8B0000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 rot="-2782202">
              <a:off x="2676" y="2100"/>
              <a:ext cx="6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Flames</a:t>
              </a: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212" y="2092"/>
              <a:ext cx="1040" cy="1496"/>
            </a:xfrm>
            <a:custGeom>
              <a:avLst/>
              <a:gdLst>
                <a:gd name="T0" fmla="*/ 4 w 1040"/>
                <a:gd name="T1" fmla="*/ 4 h 1496"/>
                <a:gd name="T2" fmla="*/ 1040 w 1040"/>
                <a:gd name="T3" fmla="*/ 0 h 1496"/>
                <a:gd name="T4" fmla="*/ 1040 w 1040"/>
                <a:gd name="T5" fmla="*/ 1124 h 1496"/>
                <a:gd name="T6" fmla="*/ 0 w 1040"/>
                <a:gd name="T7" fmla="*/ 1496 h 1496"/>
                <a:gd name="T8" fmla="*/ 4 w 1040"/>
                <a:gd name="T9" fmla="*/ 4 h 1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1496"/>
                <a:gd name="T17" fmla="*/ 1040 w 1040"/>
                <a:gd name="T18" fmla="*/ 1496 h 1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1496">
                  <a:moveTo>
                    <a:pt x="4" y="4"/>
                  </a:moveTo>
                  <a:lnTo>
                    <a:pt x="1040" y="0"/>
                  </a:lnTo>
                  <a:lnTo>
                    <a:pt x="1040" y="1124"/>
                  </a:lnTo>
                  <a:lnTo>
                    <a:pt x="0" y="1496"/>
                  </a:lnTo>
                  <a:lnTo>
                    <a:pt x="4" y="4"/>
                  </a:lnTo>
                  <a:close/>
                </a:path>
              </a:pathLst>
            </a:custGeom>
            <a:gradFill rotWithShape="0">
              <a:gsLst>
                <a:gs pos="0">
                  <a:srgbClr val="FFFF66"/>
                </a:gs>
                <a:gs pos="100000">
                  <a:srgbClr val="93933B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 rot="-5400000">
              <a:off x="638" y="2672"/>
              <a:ext cx="13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Chemical Kinetics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288" y="3536"/>
              <a:ext cx="15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Molecular Transport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2256" y="2736"/>
              <a:ext cx="91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   Diffusive Transport</a:t>
              </a:r>
            </a:p>
          </p:txBody>
        </p: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1440" y="1632"/>
              <a:ext cx="496" cy="1668"/>
              <a:chOff x="1440" y="1632"/>
              <a:chExt cx="496" cy="1668"/>
            </a:xfrm>
          </p:grpSpPr>
          <p:grpSp>
            <p:nvGrpSpPr>
              <p:cNvPr id="92" name="Group 19"/>
              <p:cNvGrpSpPr>
                <a:grpSpLocks/>
              </p:cNvGrpSpPr>
              <p:nvPr/>
            </p:nvGrpSpPr>
            <p:grpSpPr bwMode="auto">
              <a:xfrm>
                <a:off x="1440" y="2100"/>
                <a:ext cx="496" cy="1200"/>
                <a:chOff x="1440" y="2100"/>
                <a:chExt cx="496" cy="1200"/>
              </a:xfrm>
            </p:grpSpPr>
            <p:sp>
              <p:nvSpPr>
                <p:cNvPr id="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70" y="2100"/>
                  <a:ext cx="43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 b="1"/>
                    <a:t>Soot</a:t>
                  </a:r>
                </a:p>
              </p:txBody>
            </p:sp>
            <p:sp>
              <p:nvSpPr>
                <p:cNvPr id="9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40" y="2100"/>
                  <a:ext cx="496" cy="1200"/>
                </a:xfrm>
                <a:prstGeom prst="rect">
                  <a:avLst/>
                </a:prstGeom>
                <a:noFill/>
                <a:ln w="28575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3" name="Line 22"/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0" cy="472"/>
              </a:xfrm>
              <a:prstGeom prst="line">
                <a:avLst/>
              </a:prstGeom>
              <a:noFill/>
              <a:ln w="28575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21" name="Picture 23" descr="SootChai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4" y="720"/>
              <a:ext cx="1296" cy="101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1488" y="1424"/>
              <a:ext cx="3296" cy="2056"/>
              <a:chOff x="1488" y="1424"/>
              <a:chExt cx="3296" cy="2056"/>
            </a:xfrm>
          </p:grpSpPr>
          <p:sp>
            <p:nvSpPr>
              <p:cNvPr id="85" name="Text Box 25"/>
              <p:cNvSpPr txBox="1">
                <a:spLocks noChangeArrowheads="1"/>
              </p:cNvSpPr>
              <p:nvPr/>
            </p:nvSpPr>
            <p:spPr bwMode="auto">
              <a:xfrm>
                <a:off x="2400" y="1824"/>
                <a:ext cx="601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Products</a:t>
                </a:r>
              </a:p>
            </p:txBody>
          </p:sp>
          <p:sp>
            <p:nvSpPr>
              <p:cNvPr id="86" name="Text Box 26"/>
              <p:cNvSpPr txBox="1">
                <a:spLocks noChangeArrowheads="1"/>
              </p:cNvSpPr>
              <p:nvPr/>
            </p:nvSpPr>
            <p:spPr bwMode="auto">
              <a:xfrm rot="-1651269">
                <a:off x="3264" y="1967"/>
                <a:ext cx="100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Fuel Distribution</a:t>
                </a:r>
              </a:p>
            </p:txBody>
          </p:sp>
          <p:grpSp>
            <p:nvGrpSpPr>
              <p:cNvPr id="87" name="Group 27"/>
              <p:cNvGrpSpPr>
                <a:grpSpLocks/>
              </p:cNvGrpSpPr>
              <p:nvPr/>
            </p:nvGrpSpPr>
            <p:grpSpPr bwMode="auto">
              <a:xfrm>
                <a:off x="1488" y="1424"/>
                <a:ext cx="3296" cy="2056"/>
                <a:chOff x="1488" y="1424"/>
                <a:chExt cx="3296" cy="2056"/>
              </a:xfrm>
            </p:grpSpPr>
            <p:sp>
              <p:nvSpPr>
                <p:cNvPr id="89" name="Freeform 28"/>
                <p:cNvSpPr>
                  <a:spLocks/>
                </p:cNvSpPr>
                <p:nvPr/>
              </p:nvSpPr>
              <p:spPr bwMode="auto">
                <a:xfrm>
                  <a:off x="1488" y="1424"/>
                  <a:ext cx="3296" cy="2056"/>
                </a:xfrm>
                <a:custGeom>
                  <a:avLst/>
                  <a:gdLst>
                    <a:gd name="T0" fmla="*/ 3296 w 3296"/>
                    <a:gd name="T1" fmla="*/ 0 h 2056"/>
                    <a:gd name="T2" fmla="*/ 1888 w 3296"/>
                    <a:gd name="T3" fmla="*/ 736 h 2056"/>
                    <a:gd name="T4" fmla="*/ 760 w 3296"/>
                    <a:gd name="T5" fmla="*/ 1448 h 2056"/>
                    <a:gd name="T6" fmla="*/ 0 w 3296"/>
                    <a:gd name="T7" fmla="*/ 2056 h 20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96"/>
                    <a:gd name="T13" fmla="*/ 0 h 2056"/>
                    <a:gd name="T14" fmla="*/ 3296 w 3296"/>
                    <a:gd name="T15" fmla="*/ 2056 h 20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96" h="2056">
                      <a:moveTo>
                        <a:pt x="3296" y="0"/>
                      </a:moveTo>
                      <a:cubicBezTo>
                        <a:pt x="3061" y="123"/>
                        <a:pt x="2311" y="495"/>
                        <a:pt x="1888" y="736"/>
                      </a:cubicBezTo>
                      <a:cubicBezTo>
                        <a:pt x="1465" y="977"/>
                        <a:pt x="1075" y="1228"/>
                        <a:pt x="760" y="1448"/>
                      </a:cubicBezTo>
                      <a:cubicBezTo>
                        <a:pt x="445" y="1668"/>
                        <a:pt x="158" y="1929"/>
                        <a:pt x="0" y="2056"/>
                      </a:cubicBez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29"/>
                <p:cNvSpPr>
                  <a:spLocks/>
                </p:cNvSpPr>
                <p:nvPr/>
              </p:nvSpPr>
              <p:spPr bwMode="auto">
                <a:xfrm>
                  <a:off x="1488" y="1800"/>
                  <a:ext cx="1736" cy="1656"/>
                </a:xfrm>
                <a:custGeom>
                  <a:avLst/>
                  <a:gdLst>
                    <a:gd name="T0" fmla="*/ 0 w 1736"/>
                    <a:gd name="T1" fmla="*/ 1656 h 1656"/>
                    <a:gd name="T2" fmla="*/ 1736 w 1736"/>
                    <a:gd name="T3" fmla="*/ 0 h 1656"/>
                    <a:gd name="T4" fmla="*/ 0 60000 65536"/>
                    <a:gd name="T5" fmla="*/ 0 60000 65536"/>
                    <a:gd name="T6" fmla="*/ 0 w 1736"/>
                    <a:gd name="T7" fmla="*/ 0 h 1656"/>
                    <a:gd name="T8" fmla="*/ 1736 w 1736"/>
                    <a:gd name="T9" fmla="*/ 1656 h 165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736" h="1656">
                      <a:moveTo>
                        <a:pt x="0" y="1656"/>
                      </a:moveTo>
                      <a:lnTo>
                        <a:pt x="1736" y="0"/>
                      </a:ln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30"/>
                <p:cNvSpPr>
                  <a:spLocks/>
                </p:cNvSpPr>
                <p:nvPr/>
              </p:nvSpPr>
              <p:spPr bwMode="auto">
                <a:xfrm>
                  <a:off x="3216" y="1496"/>
                  <a:ext cx="624" cy="304"/>
                </a:xfrm>
                <a:custGeom>
                  <a:avLst/>
                  <a:gdLst>
                    <a:gd name="T0" fmla="*/ 0 w 624"/>
                    <a:gd name="T1" fmla="*/ 304 h 304"/>
                    <a:gd name="T2" fmla="*/ 160 w 624"/>
                    <a:gd name="T3" fmla="*/ 272 h 304"/>
                    <a:gd name="T4" fmla="*/ 312 w 624"/>
                    <a:gd name="T5" fmla="*/ 208 h 304"/>
                    <a:gd name="T6" fmla="*/ 464 w 624"/>
                    <a:gd name="T7" fmla="*/ 128 h 304"/>
                    <a:gd name="T8" fmla="*/ 624 w 624"/>
                    <a:gd name="T9" fmla="*/ 0 h 3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4"/>
                    <a:gd name="T16" fmla="*/ 0 h 304"/>
                    <a:gd name="T17" fmla="*/ 624 w 624"/>
                    <a:gd name="T18" fmla="*/ 304 h 3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4" h="304">
                      <a:moveTo>
                        <a:pt x="0" y="304"/>
                      </a:moveTo>
                      <a:cubicBezTo>
                        <a:pt x="28" y="299"/>
                        <a:pt x="108" y="288"/>
                        <a:pt x="160" y="272"/>
                      </a:cubicBezTo>
                      <a:cubicBezTo>
                        <a:pt x="212" y="256"/>
                        <a:pt x="261" y="232"/>
                        <a:pt x="312" y="208"/>
                      </a:cubicBezTo>
                      <a:cubicBezTo>
                        <a:pt x="363" y="184"/>
                        <a:pt x="412" y="163"/>
                        <a:pt x="464" y="128"/>
                      </a:cubicBezTo>
                      <a:cubicBezTo>
                        <a:pt x="516" y="93"/>
                        <a:pt x="597" y="23"/>
                        <a:pt x="624" y="0"/>
                      </a:cubicBez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Text Box 31"/>
              <p:cNvSpPr txBox="1">
                <a:spLocks noChangeArrowheads="1"/>
              </p:cNvSpPr>
              <p:nvPr/>
            </p:nvSpPr>
            <p:spPr bwMode="auto">
              <a:xfrm rot="-1384034">
                <a:off x="3120" y="1727"/>
                <a:ext cx="72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Convection</a:t>
                </a:r>
              </a:p>
            </p:txBody>
          </p:sp>
        </p:grpSp>
        <p:grpSp>
          <p:nvGrpSpPr>
            <p:cNvPr id="23" name="Group 32"/>
            <p:cNvGrpSpPr>
              <a:grpSpLocks/>
            </p:cNvGrpSpPr>
            <p:nvPr/>
          </p:nvGrpSpPr>
          <p:grpSpPr bwMode="auto">
            <a:xfrm>
              <a:off x="1440" y="1440"/>
              <a:ext cx="3408" cy="2065"/>
              <a:chOff x="1440" y="1440"/>
              <a:chExt cx="3408" cy="2065"/>
            </a:xfrm>
          </p:grpSpPr>
          <p:sp>
            <p:nvSpPr>
              <p:cNvPr id="76" name="Text Box 33"/>
              <p:cNvSpPr txBox="1">
                <a:spLocks noChangeArrowheads="1"/>
              </p:cNvSpPr>
              <p:nvPr/>
            </p:nvSpPr>
            <p:spPr bwMode="auto">
              <a:xfrm rot="-359337">
                <a:off x="2160" y="3216"/>
                <a:ext cx="118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Molecular Radiation</a:t>
                </a:r>
              </a:p>
            </p:txBody>
          </p:sp>
          <p:sp>
            <p:nvSpPr>
              <p:cNvPr id="77" name="Text Box 34"/>
              <p:cNvSpPr txBox="1">
                <a:spLocks noChangeArrowheads="1"/>
              </p:cNvSpPr>
              <p:nvPr/>
            </p:nvSpPr>
            <p:spPr bwMode="auto">
              <a:xfrm rot="-25800">
                <a:off x="3168" y="2536"/>
                <a:ext cx="67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Soot Radiation</a:t>
                </a:r>
              </a:p>
            </p:txBody>
          </p:sp>
          <p:sp>
            <p:nvSpPr>
              <p:cNvPr id="78" name="Text Box 35"/>
              <p:cNvSpPr txBox="1">
                <a:spLocks noChangeArrowheads="1"/>
              </p:cNvSpPr>
              <p:nvPr/>
            </p:nvSpPr>
            <p:spPr bwMode="auto">
              <a:xfrm rot="-4449109">
                <a:off x="1285" y="2838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Soot Growth</a:t>
                </a:r>
              </a:p>
            </p:txBody>
          </p:sp>
          <p:sp>
            <p:nvSpPr>
              <p:cNvPr id="79" name="AutoShape 36"/>
              <p:cNvSpPr>
                <a:spLocks noChangeArrowheads="1"/>
              </p:cNvSpPr>
              <p:nvPr/>
            </p:nvSpPr>
            <p:spPr bwMode="auto">
              <a:xfrm rot="-351668">
                <a:off x="1440" y="3360"/>
                <a:ext cx="2464" cy="99"/>
              </a:xfrm>
              <a:prstGeom prst="rightArrow">
                <a:avLst>
                  <a:gd name="adj1" fmla="val 50000"/>
                  <a:gd name="adj2" fmla="val 622222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AutoShape 37"/>
              <p:cNvSpPr>
                <a:spLocks noChangeArrowheads="1"/>
              </p:cNvSpPr>
              <p:nvPr/>
            </p:nvSpPr>
            <p:spPr bwMode="auto">
              <a:xfrm rot="905422">
                <a:off x="1500" y="2449"/>
                <a:ext cx="96" cy="1056"/>
              </a:xfrm>
              <a:prstGeom prst="upArrow">
                <a:avLst>
                  <a:gd name="adj1" fmla="val 50000"/>
                  <a:gd name="adj2" fmla="val 275000"/>
                </a:avLst>
              </a:prstGeom>
              <a:gradFill rotWithShape="0">
                <a:gsLst>
                  <a:gs pos="0">
                    <a:schemeClr val="folHlink">
                      <a:gamma/>
                      <a:shade val="72549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7254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AutoShape 38"/>
              <p:cNvSpPr>
                <a:spLocks noChangeArrowheads="1"/>
              </p:cNvSpPr>
              <p:nvPr/>
            </p:nvSpPr>
            <p:spPr bwMode="auto">
              <a:xfrm>
                <a:off x="3840" y="2448"/>
                <a:ext cx="960" cy="96"/>
              </a:xfrm>
              <a:prstGeom prst="rightArrow">
                <a:avLst>
                  <a:gd name="adj1" fmla="val 50000"/>
                  <a:gd name="adj2" fmla="val 25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AutoShape 39"/>
              <p:cNvSpPr>
                <a:spLocks noChangeArrowheads="1"/>
              </p:cNvSpPr>
              <p:nvPr/>
            </p:nvSpPr>
            <p:spPr bwMode="auto">
              <a:xfrm rot="-5400000">
                <a:off x="4260" y="1908"/>
                <a:ext cx="1056" cy="120"/>
              </a:xfrm>
              <a:prstGeom prst="rightArrow">
                <a:avLst>
                  <a:gd name="adj1" fmla="val 50000"/>
                  <a:gd name="adj2" fmla="val 22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AutoShape 40"/>
              <p:cNvSpPr>
                <a:spLocks noChangeArrowheads="1"/>
              </p:cNvSpPr>
              <p:nvPr/>
            </p:nvSpPr>
            <p:spPr bwMode="auto">
              <a:xfrm>
                <a:off x="1680" y="2448"/>
                <a:ext cx="2160" cy="96"/>
              </a:xfrm>
              <a:prstGeom prst="rightArrow">
                <a:avLst>
                  <a:gd name="adj1" fmla="val 50000"/>
                  <a:gd name="adj2" fmla="val 5625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AutoShape 41"/>
              <p:cNvSpPr>
                <a:spLocks noChangeArrowheads="1"/>
              </p:cNvSpPr>
              <p:nvPr/>
            </p:nvSpPr>
            <p:spPr bwMode="auto">
              <a:xfrm rot="-5400000">
                <a:off x="2928" y="2352"/>
                <a:ext cx="1824" cy="96"/>
              </a:xfrm>
              <a:prstGeom prst="rightArrow">
                <a:avLst>
                  <a:gd name="adj1" fmla="val 50000"/>
                  <a:gd name="adj2" fmla="val 475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42"/>
            <p:cNvGrpSpPr>
              <a:grpSpLocks/>
            </p:cNvGrpSpPr>
            <p:nvPr/>
          </p:nvGrpSpPr>
          <p:grpSpPr bwMode="auto">
            <a:xfrm>
              <a:off x="807" y="752"/>
              <a:ext cx="4401" cy="3061"/>
              <a:chOff x="807" y="752"/>
              <a:chExt cx="4401" cy="3061"/>
            </a:xfrm>
          </p:grpSpPr>
          <p:grpSp>
            <p:nvGrpSpPr>
              <p:cNvPr id="41" name="Group 43"/>
              <p:cNvGrpSpPr>
                <a:grpSpLocks/>
              </p:cNvGrpSpPr>
              <p:nvPr/>
            </p:nvGrpSpPr>
            <p:grpSpPr bwMode="auto">
              <a:xfrm>
                <a:off x="848" y="752"/>
                <a:ext cx="4360" cy="3009"/>
                <a:chOff x="848" y="752"/>
                <a:chExt cx="4360" cy="3009"/>
              </a:xfrm>
            </p:grpSpPr>
            <p:sp>
              <p:nvSpPr>
                <p:cNvPr id="7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856" y="752"/>
                  <a:ext cx="0" cy="3009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Line 45"/>
                <p:cNvSpPr>
                  <a:spLocks noChangeShapeType="1"/>
                </p:cNvSpPr>
                <p:nvPr/>
              </p:nvSpPr>
              <p:spPr bwMode="auto">
                <a:xfrm>
                  <a:off x="848" y="3760"/>
                  <a:ext cx="436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6"/>
              <p:cNvGrpSpPr>
                <a:grpSpLocks/>
              </p:cNvGrpSpPr>
              <p:nvPr/>
            </p:nvGrpSpPr>
            <p:grpSpPr bwMode="auto">
              <a:xfrm>
                <a:off x="807" y="843"/>
                <a:ext cx="48" cy="2913"/>
                <a:chOff x="5565" y="846"/>
                <a:chExt cx="48" cy="2913"/>
              </a:xfrm>
            </p:grpSpPr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5565" y="84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8"/>
                <p:cNvSpPr>
                  <a:spLocks noChangeShapeType="1"/>
                </p:cNvSpPr>
                <p:nvPr/>
              </p:nvSpPr>
              <p:spPr bwMode="auto">
                <a:xfrm>
                  <a:off x="5565" y="1023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5565" y="139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5565" y="1215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5565" y="1581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>
                  <a:off x="5565" y="193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53"/>
                <p:cNvSpPr>
                  <a:spLocks noChangeShapeType="1"/>
                </p:cNvSpPr>
                <p:nvPr/>
              </p:nvSpPr>
              <p:spPr bwMode="auto">
                <a:xfrm>
                  <a:off x="5565" y="176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Line 54"/>
                <p:cNvSpPr>
                  <a:spLocks noChangeShapeType="1"/>
                </p:cNvSpPr>
                <p:nvPr/>
              </p:nvSpPr>
              <p:spPr bwMode="auto">
                <a:xfrm>
                  <a:off x="5565" y="212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55"/>
                <p:cNvSpPr>
                  <a:spLocks noChangeShapeType="1"/>
                </p:cNvSpPr>
                <p:nvPr/>
              </p:nvSpPr>
              <p:spPr bwMode="auto">
                <a:xfrm>
                  <a:off x="5565" y="231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56"/>
                <p:cNvSpPr>
                  <a:spLocks noChangeShapeType="1"/>
                </p:cNvSpPr>
                <p:nvPr/>
              </p:nvSpPr>
              <p:spPr bwMode="auto">
                <a:xfrm>
                  <a:off x="5565" y="2493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Line 57"/>
                <p:cNvSpPr>
                  <a:spLocks noChangeShapeType="1"/>
                </p:cNvSpPr>
                <p:nvPr/>
              </p:nvSpPr>
              <p:spPr bwMode="auto">
                <a:xfrm>
                  <a:off x="5565" y="267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Line 58"/>
                <p:cNvSpPr>
                  <a:spLocks noChangeShapeType="1"/>
                </p:cNvSpPr>
                <p:nvPr/>
              </p:nvSpPr>
              <p:spPr bwMode="auto">
                <a:xfrm>
                  <a:off x="5565" y="304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Line 59"/>
                <p:cNvSpPr>
                  <a:spLocks noChangeShapeType="1"/>
                </p:cNvSpPr>
                <p:nvPr/>
              </p:nvSpPr>
              <p:spPr bwMode="auto">
                <a:xfrm>
                  <a:off x="5565" y="322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Line 60"/>
                <p:cNvSpPr>
                  <a:spLocks noChangeShapeType="1"/>
                </p:cNvSpPr>
                <p:nvPr/>
              </p:nvSpPr>
              <p:spPr bwMode="auto">
                <a:xfrm>
                  <a:off x="5565" y="3591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Line 61"/>
                <p:cNvSpPr>
                  <a:spLocks noChangeShapeType="1"/>
                </p:cNvSpPr>
                <p:nvPr/>
              </p:nvSpPr>
              <p:spPr bwMode="auto">
                <a:xfrm>
                  <a:off x="5565" y="3759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Line 62"/>
                <p:cNvSpPr>
                  <a:spLocks noChangeShapeType="1"/>
                </p:cNvSpPr>
                <p:nvPr/>
              </p:nvSpPr>
              <p:spPr bwMode="auto">
                <a:xfrm>
                  <a:off x="5565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Line 63"/>
                <p:cNvSpPr>
                  <a:spLocks noChangeShapeType="1"/>
                </p:cNvSpPr>
                <p:nvPr/>
              </p:nvSpPr>
              <p:spPr bwMode="auto">
                <a:xfrm>
                  <a:off x="5565" y="286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64"/>
              <p:cNvGrpSpPr>
                <a:grpSpLocks/>
              </p:cNvGrpSpPr>
              <p:nvPr/>
            </p:nvGrpSpPr>
            <p:grpSpPr bwMode="auto">
              <a:xfrm>
                <a:off x="856" y="3766"/>
                <a:ext cx="4273" cy="47"/>
                <a:chOff x="856" y="3772"/>
                <a:chExt cx="4273" cy="47"/>
              </a:xfrm>
            </p:grpSpPr>
            <p:sp>
              <p:nvSpPr>
                <p:cNvPr id="44" name="Line 65"/>
                <p:cNvSpPr>
                  <a:spLocks noChangeShapeType="1"/>
                </p:cNvSpPr>
                <p:nvPr/>
              </p:nvSpPr>
              <p:spPr bwMode="auto">
                <a:xfrm rot="5400000">
                  <a:off x="510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66"/>
                <p:cNvSpPr>
                  <a:spLocks noChangeShapeType="1"/>
                </p:cNvSpPr>
                <p:nvPr/>
              </p:nvSpPr>
              <p:spPr bwMode="auto">
                <a:xfrm rot="5400000">
                  <a:off x="440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4747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8"/>
                <p:cNvSpPr>
                  <a:spLocks noChangeShapeType="1"/>
                </p:cNvSpPr>
                <p:nvPr/>
              </p:nvSpPr>
              <p:spPr bwMode="auto">
                <a:xfrm rot="5400000">
                  <a:off x="4040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9"/>
                <p:cNvSpPr>
                  <a:spLocks noChangeShapeType="1"/>
                </p:cNvSpPr>
                <p:nvPr/>
              </p:nvSpPr>
              <p:spPr bwMode="auto">
                <a:xfrm rot="5400000">
                  <a:off x="367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70"/>
                <p:cNvSpPr>
                  <a:spLocks noChangeShapeType="1"/>
                </p:cNvSpPr>
                <p:nvPr/>
              </p:nvSpPr>
              <p:spPr bwMode="auto">
                <a:xfrm rot="5400000">
                  <a:off x="3316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1"/>
                <p:cNvSpPr>
                  <a:spLocks noChangeShapeType="1"/>
                </p:cNvSpPr>
                <p:nvPr/>
              </p:nvSpPr>
              <p:spPr bwMode="auto">
                <a:xfrm rot="5400000">
                  <a:off x="2957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72"/>
                <p:cNvSpPr>
                  <a:spLocks noChangeShapeType="1"/>
                </p:cNvSpPr>
                <p:nvPr/>
              </p:nvSpPr>
              <p:spPr bwMode="auto">
                <a:xfrm rot="5400000">
                  <a:off x="2228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73"/>
                <p:cNvSpPr>
                  <a:spLocks noChangeShapeType="1"/>
                </p:cNvSpPr>
                <p:nvPr/>
              </p:nvSpPr>
              <p:spPr bwMode="auto">
                <a:xfrm rot="5400000">
                  <a:off x="1886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74"/>
                <p:cNvSpPr>
                  <a:spLocks noChangeShapeType="1"/>
                </p:cNvSpPr>
                <p:nvPr/>
              </p:nvSpPr>
              <p:spPr bwMode="auto">
                <a:xfrm rot="5400000">
                  <a:off x="1161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75"/>
                <p:cNvSpPr>
                  <a:spLocks noChangeShapeType="1"/>
                </p:cNvSpPr>
                <p:nvPr/>
              </p:nvSpPr>
              <p:spPr bwMode="auto">
                <a:xfrm rot="5400000">
                  <a:off x="832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6"/>
                <p:cNvSpPr>
                  <a:spLocks noChangeShapeType="1"/>
                </p:cNvSpPr>
                <p:nvPr/>
              </p:nvSpPr>
              <p:spPr bwMode="auto">
                <a:xfrm rot="5400000">
                  <a:off x="1521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77"/>
                <p:cNvSpPr>
                  <a:spLocks noChangeShapeType="1"/>
                </p:cNvSpPr>
                <p:nvPr/>
              </p:nvSpPr>
              <p:spPr bwMode="auto">
                <a:xfrm rot="5400000">
                  <a:off x="2592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5" name="Text Box 78"/>
            <p:cNvSpPr txBox="1">
              <a:spLocks noChangeArrowheads="1"/>
            </p:cNvSpPr>
            <p:nvPr/>
          </p:nvSpPr>
          <p:spPr bwMode="auto">
            <a:xfrm>
              <a:off x="672" y="3792"/>
              <a:ext cx="4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-10</a:t>
              </a:r>
              <a:endParaRPr lang="en-US" sz="1800" b="1"/>
            </a:p>
          </p:txBody>
        </p: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4944" y="379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2</a:t>
              </a:r>
              <a:endParaRPr lang="en-US" sz="1800" b="1"/>
            </a:p>
          </p:txBody>
        </p:sp>
        <p:sp>
          <p:nvSpPr>
            <p:cNvPr id="27" name="Text Box 80"/>
            <p:cNvSpPr txBox="1">
              <a:spLocks noChangeArrowheads="1"/>
            </p:cNvSpPr>
            <p:nvPr/>
          </p:nvSpPr>
          <p:spPr bwMode="auto">
            <a:xfrm>
              <a:off x="134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-8</a:t>
              </a:r>
              <a:endParaRPr lang="en-US" sz="1800" b="1"/>
            </a:p>
          </p:txBody>
        </p:sp>
        <p:sp>
          <p:nvSpPr>
            <p:cNvPr id="28" name="Text Box 81"/>
            <p:cNvSpPr txBox="1">
              <a:spLocks noChangeArrowheads="1"/>
            </p:cNvSpPr>
            <p:nvPr/>
          </p:nvSpPr>
          <p:spPr bwMode="auto">
            <a:xfrm>
              <a:off x="206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-6</a:t>
              </a:r>
              <a:endParaRPr lang="en-US" sz="1800" b="1"/>
            </a:p>
          </p:txBody>
        </p:sp>
        <p:sp>
          <p:nvSpPr>
            <p:cNvPr id="29" name="Text Box 82"/>
            <p:cNvSpPr txBox="1">
              <a:spLocks noChangeArrowheads="1"/>
            </p:cNvSpPr>
            <p:nvPr/>
          </p:nvSpPr>
          <p:spPr bwMode="auto">
            <a:xfrm>
              <a:off x="278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-4</a:t>
              </a:r>
              <a:endParaRPr lang="en-US" sz="1800" b="1"/>
            </a:p>
          </p:txBody>
        </p:sp>
        <p:sp>
          <p:nvSpPr>
            <p:cNvPr id="30" name="Text Box 83"/>
            <p:cNvSpPr txBox="1">
              <a:spLocks noChangeArrowheads="1"/>
            </p:cNvSpPr>
            <p:nvPr/>
          </p:nvSpPr>
          <p:spPr bwMode="auto">
            <a:xfrm>
              <a:off x="350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-2</a:t>
              </a:r>
              <a:endParaRPr lang="en-US" sz="1800" b="1"/>
            </a:p>
          </p:txBody>
        </p:sp>
        <p:sp>
          <p:nvSpPr>
            <p:cNvPr id="31" name="Text Box 84"/>
            <p:cNvSpPr txBox="1">
              <a:spLocks noChangeArrowheads="1"/>
            </p:cNvSpPr>
            <p:nvPr/>
          </p:nvSpPr>
          <p:spPr bwMode="auto">
            <a:xfrm>
              <a:off x="4224" y="379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0</a:t>
              </a:r>
              <a:endParaRPr lang="en-US" sz="1800" b="1"/>
            </a:p>
          </p:txBody>
        </p:sp>
        <p:sp>
          <p:nvSpPr>
            <p:cNvPr id="32" name="Text Box 85"/>
            <p:cNvSpPr txBox="1">
              <a:spLocks noChangeArrowheads="1"/>
            </p:cNvSpPr>
            <p:nvPr/>
          </p:nvSpPr>
          <p:spPr bwMode="auto">
            <a:xfrm>
              <a:off x="2304" y="3936"/>
              <a:ext cx="15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Length Scale, meters</a:t>
              </a:r>
            </a:p>
          </p:txBody>
        </p:sp>
        <p:sp>
          <p:nvSpPr>
            <p:cNvPr id="33" name="Text Box 86"/>
            <p:cNvSpPr txBox="1">
              <a:spLocks noChangeArrowheads="1"/>
            </p:cNvSpPr>
            <p:nvPr/>
          </p:nvSpPr>
          <p:spPr bwMode="auto">
            <a:xfrm rot="-5400000">
              <a:off x="-344" y="1879"/>
              <a:ext cx="153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Time Scale, seconds</a:t>
              </a:r>
            </a:p>
          </p:txBody>
        </p:sp>
        <p:sp>
          <p:nvSpPr>
            <p:cNvPr id="34" name="Text Box 87"/>
            <p:cNvSpPr txBox="1">
              <a:spLocks noChangeArrowheads="1"/>
            </p:cNvSpPr>
            <p:nvPr/>
          </p:nvSpPr>
          <p:spPr bwMode="auto">
            <a:xfrm>
              <a:off x="432" y="3648"/>
              <a:ext cx="4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-12</a:t>
              </a:r>
              <a:endParaRPr lang="en-US" sz="1800" b="1"/>
            </a:p>
          </p:txBody>
        </p:sp>
        <p:sp>
          <p:nvSpPr>
            <p:cNvPr id="35" name="Text Box 88"/>
            <p:cNvSpPr txBox="1">
              <a:spLocks noChangeArrowheads="1"/>
            </p:cNvSpPr>
            <p:nvPr/>
          </p:nvSpPr>
          <p:spPr bwMode="auto">
            <a:xfrm>
              <a:off x="432" y="3120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-9</a:t>
              </a:r>
              <a:endParaRPr lang="en-US" sz="1800" b="1"/>
            </a:p>
          </p:txBody>
        </p:sp>
        <p:sp>
          <p:nvSpPr>
            <p:cNvPr id="36" name="Text Box 89"/>
            <p:cNvSpPr txBox="1">
              <a:spLocks noChangeArrowheads="1"/>
            </p:cNvSpPr>
            <p:nvPr/>
          </p:nvSpPr>
          <p:spPr bwMode="auto">
            <a:xfrm>
              <a:off x="432" y="2544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-6</a:t>
              </a:r>
              <a:endParaRPr lang="en-US" sz="1800" b="1"/>
            </a:p>
          </p:txBody>
        </p:sp>
        <p:sp>
          <p:nvSpPr>
            <p:cNvPr id="37" name="Text Box 90"/>
            <p:cNvSpPr txBox="1">
              <a:spLocks noChangeArrowheads="1"/>
            </p:cNvSpPr>
            <p:nvPr/>
          </p:nvSpPr>
          <p:spPr bwMode="auto">
            <a:xfrm>
              <a:off x="432" y="2016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-3</a:t>
              </a:r>
              <a:endParaRPr lang="en-US" sz="1800" b="1"/>
            </a:p>
          </p:txBody>
        </p:sp>
        <p:sp>
          <p:nvSpPr>
            <p:cNvPr id="38" name="Text Box 91"/>
            <p:cNvSpPr txBox="1">
              <a:spLocks noChangeArrowheads="1"/>
            </p:cNvSpPr>
            <p:nvPr/>
          </p:nvSpPr>
          <p:spPr bwMode="auto">
            <a:xfrm>
              <a:off x="432" y="1440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0</a:t>
              </a:r>
              <a:endParaRPr lang="en-US" sz="1800" b="1"/>
            </a:p>
          </p:txBody>
        </p:sp>
        <p:sp>
          <p:nvSpPr>
            <p:cNvPr id="39" name="Text Box 92"/>
            <p:cNvSpPr txBox="1">
              <a:spLocks noChangeArrowheads="1"/>
            </p:cNvSpPr>
            <p:nvPr/>
          </p:nvSpPr>
          <p:spPr bwMode="auto">
            <a:xfrm>
              <a:off x="432" y="91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3</a:t>
              </a:r>
              <a:endParaRPr lang="en-US" sz="1800" b="1"/>
            </a:p>
          </p:txBody>
        </p:sp>
        <p:pic>
          <p:nvPicPr>
            <p:cNvPr id="40" name="Picture 93" descr="B51Fir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88" y="2784"/>
              <a:ext cx="1157" cy="86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</p:spPr>
        </p:pic>
      </p:grpSp>
      <p:sp>
        <p:nvSpPr>
          <p:cNvPr id="96" name="Line 94"/>
          <p:cNvSpPr>
            <a:spLocks noChangeShapeType="1"/>
          </p:cNvSpPr>
          <p:nvPr/>
        </p:nvSpPr>
        <p:spPr bwMode="auto">
          <a:xfrm>
            <a:off x="2617788" y="2800350"/>
            <a:ext cx="1587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1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Mindset …. Quiescence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C0D658-2834-584F-977A-A4F1A8AA43FD}"/>
              </a:ext>
            </a:extLst>
          </p:cNvPr>
          <p:cNvSpPr txBox="1"/>
          <p:nvPr/>
        </p:nvSpPr>
        <p:spPr>
          <a:xfrm>
            <a:off x="455561" y="1513821"/>
            <a:ext cx="855849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“There is no better, there is no more open door by which you can enter into the study of natural philosophy, than by considering the physical phenomena of a candle”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Lucida Sans" charset="0"/>
              <a:cs typeface="Lucida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	The Chemical History of a Candle, Michael Faraday (1791-1867)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458A0-620B-4941-B82D-F525A39A9B8D}"/>
              </a:ext>
            </a:extLst>
          </p:cNvPr>
          <p:cNvSpPr txBox="1"/>
          <p:nvPr/>
        </p:nvSpPr>
        <p:spPr>
          <a:xfrm>
            <a:off x="5788506" y="441779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F6EC1D-0E23-9C43-8F8A-F8BC4403A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6" y="3327584"/>
            <a:ext cx="2204708" cy="1894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0B8DA4-5DA2-4A4E-9F63-661A6BFE6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655" y="4942197"/>
            <a:ext cx="1933540" cy="1371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ECA722-9D89-3443-90FA-068B742588EA}"/>
              </a:ext>
            </a:extLst>
          </p:cNvPr>
          <p:cNvSpPr txBox="1"/>
          <p:nvPr/>
        </p:nvSpPr>
        <p:spPr>
          <a:xfrm>
            <a:off x="4978267" y="6387782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Lucida Sans" charset="0"/>
                <a:cs typeface="Lucida Sans" charset="0"/>
              </a:rPr>
              <a:t>O’Hern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Lucida Sans" charset="0"/>
                <a:cs typeface="Lucida Sans" charset="0"/>
              </a:rPr>
              <a:t> et al., JFM, 2005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53E1E88-0761-3B40-A206-3C3D030F22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-219" r="11033" b="219"/>
          <a:stretch/>
        </p:blipFill>
        <p:spPr>
          <a:xfrm>
            <a:off x="7031508" y="4924384"/>
            <a:ext cx="1344752" cy="1371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AA9729-CF74-7844-B27D-09A6691259A7}"/>
              </a:ext>
            </a:extLst>
          </p:cNvPr>
          <p:cNvSpPr txBox="1"/>
          <p:nvPr/>
        </p:nvSpPr>
        <p:spPr>
          <a:xfrm>
            <a:off x="6805633" y="6387782"/>
            <a:ext cx="186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Lucida Sans" charset="0"/>
                <a:cs typeface="Lucida Sans" charset="0"/>
              </a:rPr>
              <a:t>Tieszen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Lucida Sans" charset="0"/>
                <a:cs typeface="Lucida Sans" charset="0"/>
              </a:rPr>
              <a:t> et al., C&amp;F 2002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36148D-4D92-E54B-8CD6-A27E56919B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14" r="24701"/>
          <a:stretch/>
        </p:blipFill>
        <p:spPr>
          <a:xfrm>
            <a:off x="3342236" y="4942197"/>
            <a:ext cx="1458686" cy="1371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842BE7-0B65-5448-A4DB-8F2CC39B8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09" y="3796108"/>
            <a:ext cx="905581" cy="11434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9D8B04-DA3A-4A43-8A96-D088821C08CC}"/>
              </a:ext>
            </a:extLst>
          </p:cNvPr>
          <p:cNvSpPr txBox="1"/>
          <p:nvPr/>
        </p:nvSpPr>
        <p:spPr>
          <a:xfrm>
            <a:off x="3451189" y="6387782"/>
            <a:ext cx="1152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Lucida Sans" charset="0"/>
                <a:cs typeface="Lucida Sans" charset="0"/>
              </a:rPr>
              <a:t>FLAME facility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5882BC-7C57-5D4B-98FE-8F46378DA0ED}"/>
              </a:ext>
            </a:extLst>
          </p:cNvPr>
          <p:cNvCxnSpPr/>
          <p:nvPr/>
        </p:nvCxnSpPr>
        <p:spPr>
          <a:xfrm>
            <a:off x="2496457" y="5116286"/>
            <a:ext cx="634046" cy="2612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>
            <a:glow rad="469900">
              <a:srgbClr val="C0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206066-7133-DF4A-B0A7-D266BA02EB38}"/>
              </a:ext>
            </a:extLst>
          </p:cNvPr>
          <p:cNvSpPr txBox="1"/>
          <p:nvPr/>
        </p:nvSpPr>
        <p:spPr>
          <a:xfrm>
            <a:off x="296843" y="6567347"/>
            <a:ext cx="2012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ODF; Martins et al, 2005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1A810-F146-B149-93BB-FE0196D346FF}"/>
              </a:ext>
            </a:extLst>
          </p:cNvPr>
          <p:cNvSpPr/>
          <p:nvPr/>
        </p:nvSpPr>
        <p:spPr>
          <a:xfrm>
            <a:off x="2763376" y="3346440"/>
            <a:ext cx="56846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“In the middle of the flame, where the wick is, there is this combustible vapor; on the outside of the flame is the air which we shall find necessary for the burning of the candle”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A84796-CD27-6C46-ACC8-F7436FEF4C14}"/>
              </a:ext>
            </a:extLst>
          </p:cNvPr>
          <p:cNvSpPr>
            <a:spLocks noChangeAspect="1"/>
          </p:cNvSpPr>
          <p:nvPr/>
        </p:nvSpPr>
        <p:spPr>
          <a:xfrm>
            <a:off x="1826972" y="460245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EE71E5-6188-1242-9616-0B021DFD7F45}"/>
              </a:ext>
            </a:extLst>
          </p:cNvPr>
          <p:cNvSpPr>
            <a:spLocks noChangeAspect="1"/>
          </p:cNvSpPr>
          <p:nvPr/>
        </p:nvSpPr>
        <p:spPr>
          <a:xfrm>
            <a:off x="1870188" y="4645673"/>
            <a:ext cx="365760" cy="36576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53802F-DE52-074C-AFDE-E411B0CBC6B7}"/>
              </a:ext>
            </a:extLst>
          </p:cNvPr>
          <p:cNvSpPr txBox="1"/>
          <p:nvPr/>
        </p:nvSpPr>
        <p:spPr>
          <a:xfrm>
            <a:off x="1691204" y="421584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B86628-98C9-6E46-8301-EA6F49386311}"/>
              </a:ext>
            </a:extLst>
          </p:cNvPr>
          <p:cNvSpPr txBox="1"/>
          <p:nvPr/>
        </p:nvSpPr>
        <p:spPr>
          <a:xfrm>
            <a:off x="1912114" y="4651713"/>
            <a:ext cx="364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charset="0"/>
                <a:ea typeface="Lucida Sans" charset="0"/>
                <a:cs typeface="Lucida Sans" charset="0"/>
              </a:rPr>
              <a:t>F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charset="0"/>
              <a:ea typeface="Lucida Sans" charset="0"/>
              <a:cs typeface="Lucida Sans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835474-128D-BC42-B852-695BAE62D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4" y="5346017"/>
            <a:ext cx="1833453" cy="12357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0F4137-CDC3-8D44-8A35-86ED34CCE7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563" r="34165"/>
          <a:stretch/>
        </p:blipFill>
        <p:spPr>
          <a:xfrm rot="10800000">
            <a:off x="2073093" y="3516474"/>
            <a:ext cx="269886" cy="989584"/>
          </a:xfrm>
          <a:prstGeom prst="rect">
            <a:avLst/>
          </a:prstGeom>
        </p:spPr>
      </p:pic>
      <p:pic>
        <p:nvPicPr>
          <p:cNvPr id="36" name="Picture 9" descr="china_lake_1_lowres">
            <a:extLst>
              <a:ext uri="{FF2B5EF4-FFF2-40B4-BE49-F238E27FC236}">
                <a16:creationId xmlns:a16="http://schemas.microsoft.com/office/drawing/2014/main" id="{B94FC5FE-75B7-B54F-A8D0-70F0715A7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r="6442"/>
          <a:stretch/>
        </p:blipFill>
        <p:spPr bwMode="auto">
          <a:xfrm>
            <a:off x="7313456" y="2410691"/>
            <a:ext cx="1761273" cy="2648966"/>
          </a:xfrm>
          <a:prstGeom prst="rect">
            <a:avLst/>
          </a:prstGeom>
          <a:noFill/>
          <a:effectLst>
            <a:outerShdw blurRad="5461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Evolution of a Mindset: From Simple to Complex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184991"/>
            <a:ext cx="8289552" cy="5302224"/>
          </a:xfrm>
        </p:spPr>
        <p:txBody>
          <a:bodyPr/>
          <a:lstStyle/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Peak radiative heat fluxes to engulfed objects is a function of fuel type, pool size, obstructions/accident geometry, and presence of crossflow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As crossflow and geometric complexity of accident scenarios increase, SNL has found that transitioning from a Reynolds-Averaged </a:t>
            </a:r>
            <a:r>
              <a:rPr lang="en-US" sz="1800" dirty="0" err="1"/>
              <a:t>Navier</a:t>
            </a:r>
            <a:r>
              <a:rPr lang="en-US" sz="1800" dirty="0"/>
              <a:t>-Stokes (RANS) to a more predictive large-eddy simulation (LES) approach is required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dirty="0"/>
              <a:t>HPC on Next-Gen platforms (NGP)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2772B5-7B7C-4E43-8B8A-074C6C3D9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058" y="3264734"/>
            <a:ext cx="1368862" cy="2743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AD31424-84EB-7443-AE4C-4FD166952FD3}"/>
              </a:ext>
            </a:extLst>
          </p:cNvPr>
          <p:cNvGrpSpPr/>
          <p:nvPr/>
        </p:nvGrpSpPr>
        <p:grpSpPr>
          <a:xfrm>
            <a:off x="112721" y="3252355"/>
            <a:ext cx="3452521" cy="2743200"/>
            <a:chOff x="164881" y="1421733"/>
            <a:chExt cx="4146966" cy="3322523"/>
          </a:xfrm>
        </p:grpSpPr>
        <p:pic>
          <p:nvPicPr>
            <p:cNvPr id="18" name="Picture 7" descr="china_lake_2">
              <a:extLst>
                <a:ext uri="{FF2B5EF4-FFF2-40B4-BE49-F238E27FC236}">
                  <a16:creationId xmlns:a16="http://schemas.microsoft.com/office/drawing/2014/main" id="{09863DF2-4293-CB4F-9154-FA9086941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 r="15625" b="3641"/>
            <a:stretch>
              <a:fillRect/>
            </a:stretch>
          </p:blipFill>
          <p:spPr bwMode="auto">
            <a:xfrm>
              <a:off x="164881" y="1421733"/>
              <a:ext cx="4146966" cy="33225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china_lake_1_lowres">
              <a:extLst>
                <a:ext uri="{FF2B5EF4-FFF2-40B4-BE49-F238E27FC236}">
                  <a16:creationId xmlns:a16="http://schemas.microsoft.com/office/drawing/2014/main" id="{78D7B7E2-2ED8-8748-8872-6CFDF02DB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701" y="1424908"/>
              <a:ext cx="1165225" cy="172402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420CD8-BF76-A043-84F4-739D89A480F4}"/>
              </a:ext>
            </a:extLst>
          </p:cNvPr>
          <p:cNvSpPr txBox="1"/>
          <p:nvPr/>
        </p:nvSpPr>
        <p:spPr>
          <a:xfrm>
            <a:off x="948344" y="615036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Quiescent; </a:t>
            </a:r>
            <a:r>
              <a:rPr lang="en-US" dirty="0" err="1"/>
              <a:t>q”</a:t>
            </a:r>
            <a:r>
              <a:rPr lang="en-US" baseline="-25000" dirty="0" err="1"/>
              <a:t>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~ 100 kW/m</a:t>
            </a:r>
            <a:r>
              <a:rPr lang="en-US" baseline="30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F9049-B3FF-034F-847C-27BDFE8C3198}"/>
              </a:ext>
            </a:extLst>
          </p:cNvPr>
          <p:cNvSpPr txBox="1"/>
          <p:nvPr/>
        </p:nvSpPr>
        <p:spPr>
          <a:xfrm>
            <a:off x="7476505" y="6150360"/>
            <a:ext cx="16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Whirls </a:t>
            </a:r>
          </a:p>
          <a:p>
            <a:pPr algn="ctr"/>
            <a:r>
              <a:rPr lang="en-US" dirty="0"/>
              <a:t>&gt;&gt; 200 kW/m</a:t>
            </a:r>
            <a:r>
              <a:rPr lang="en-US" baseline="30000" dirty="0"/>
              <a:t>2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24D3056-CE34-5A44-AE6B-0E6B74E7F2BE}"/>
              </a:ext>
            </a:extLst>
          </p:cNvPr>
          <p:cNvSpPr/>
          <p:nvPr/>
        </p:nvSpPr>
        <p:spPr>
          <a:xfrm>
            <a:off x="1457064" y="2845774"/>
            <a:ext cx="6137754" cy="225469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B0C20-CD05-F748-84F1-B7F3435FA8CC}"/>
              </a:ext>
            </a:extLst>
          </p:cNvPr>
          <p:cNvSpPr txBox="1"/>
          <p:nvPr/>
        </p:nvSpPr>
        <p:spPr>
          <a:xfrm>
            <a:off x="62740" y="277236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RANS-based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999BDE-95C3-AA43-A49C-083CD70328F3}"/>
              </a:ext>
            </a:extLst>
          </p:cNvPr>
          <p:cNvSpPr txBox="1"/>
          <p:nvPr/>
        </p:nvSpPr>
        <p:spPr>
          <a:xfrm>
            <a:off x="7686936" y="276053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LES-based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D5DA93-58FA-9041-AAB0-A0A8B75C8ECC}"/>
              </a:ext>
            </a:extLst>
          </p:cNvPr>
          <p:cNvSpPr txBox="1"/>
          <p:nvPr/>
        </p:nvSpPr>
        <p:spPr>
          <a:xfrm>
            <a:off x="4661550" y="6150360"/>
            <a:ext cx="178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Cross-flow; </a:t>
            </a:r>
            <a:r>
              <a:rPr lang="en-US" dirty="0" err="1"/>
              <a:t>q”</a:t>
            </a:r>
            <a:r>
              <a:rPr lang="en-US" baseline="-25000" dirty="0" err="1"/>
              <a:t>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~ 200 kW/m</a:t>
            </a:r>
            <a:r>
              <a:rPr lang="en-US" baseline="30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D004C-116F-C748-88D7-6444D86F5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603" y="3252355"/>
            <a:ext cx="35900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1FD9378-AC2F-6241-84FC-4231E13272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75942" y="810731"/>
            <a:ext cx="1138116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Choice of Turbulence Modeling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184990"/>
            <a:ext cx="8139706" cy="2244009"/>
          </a:xfrm>
        </p:spPr>
        <p:txBody>
          <a:bodyPr>
            <a:normAutofit/>
          </a:bodyPr>
          <a:lstStyle/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latin typeface="+mj-lt"/>
                <a:ea typeface="Lucida Sans" charset="0"/>
                <a:cs typeface="Lucida Sans" charset="0"/>
              </a:rPr>
              <a:t>Direct Numerical Simulation (DNS), Large Eddy Simulation (LES) and Reynolds-Averaged </a:t>
            </a:r>
            <a:r>
              <a:rPr lang="en-US" sz="1800" dirty="0" err="1">
                <a:latin typeface="+mj-lt"/>
                <a:ea typeface="Lucida Sans" charset="0"/>
                <a:cs typeface="Lucida Sans" charset="0"/>
              </a:rPr>
              <a:t>Navier</a:t>
            </a:r>
            <a:r>
              <a:rPr lang="en-US" sz="1800" dirty="0">
                <a:latin typeface="+mj-lt"/>
                <a:ea typeface="Lucida Sans" charset="0"/>
                <a:cs typeface="Lucida Sans" charset="0"/>
              </a:rPr>
              <a:t>-Stokes (RANS) approaches define the computationally required time- and length scales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latin typeface="+mj-lt"/>
              </a:rPr>
              <a:t>Pool Fire Use-Case: large length and time scales challenge compute platforms</a:t>
            </a:r>
          </a:p>
          <a:p>
            <a:pPr marL="373688" lvl="2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>
                <a:latin typeface="+mj-lt"/>
              </a:rPr>
              <a:t>1 cm resolution for a ten meter pool fire would require ~1 billion elements (only to a height of 1D)</a:t>
            </a:r>
          </a:p>
          <a:p>
            <a:pPr marL="373688" lvl="2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>
                <a:latin typeface="+mj-lt"/>
              </a:rPr>
              <a:t>1 mm ~ 1 trillion elements (neglects bluff body requirements)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1BC5B3-55CC-784E-ABF7-0233447AC96E}"/>
              </a:ext>
            </a:extLst>
          </p:cNvPr>
          <p:cNvSpPr txBox="1"/>
          <p:nvPr/>
        </p:nvSpPr>
        <p:spPr>
          <a:xfrm>
            <a:off x="342608" y="6526764"/>
            <a:ext cx="30620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Lucida Sans" charset="0"/>
                <a:cs typeface="Lucida Sans" charset="0"/>
              </a:rPr>
              <a:t>[1] 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Lucida Sans" charset="0"/>
                <a:cs typeface="Lucida Sans" charset="0"/>
              </a:rPr>
              <a:t>sites.google.com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Lucida Sans" charset="0"/>
                <a:cs typeface="Lucida Sans" charset="0"/>
              </a:rPr>
              <a:t>/site/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Lucida Sans" charset="0"/>
                <a:cs typeface="Lucida Sans" charset="0"/>
              </a:rPr>
              <a:t>smokeisnojoke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Lucida Sans" charset="0"/>
                <a:cs typeface="Lucida Sans" charset="0"/>
              </a:rPr>
              <a:t>/lesrans2.jpg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0BD8087-2C85-FD47-A2AB-2B8EA95CE6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4" r="48445" b="16445"/>
          <a:stretch/>
        </p:blipFill>
        <p:spPr>
          <a:xfrm>
            <a:off x="3398206" y="6003156"/>
            <a:ext cx="301337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9EB599-144D-AA4C-ADFF-CA6458908C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70" r="7651" b="24638"/>
          <a:stretch/>
        </p:blipFill>
        <p:spPr>
          <a:xfrm>
            <a:off x="3699543" y="6003156"/>
            <a:ext cx="545123" cy="45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AD3659-9C7D-AC4C-90B2-308AFAD19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00" t="11111" b="3556"/>
          <a:stretch/>
        </p:blipFill>
        <p:spPr>
          <a:xfrm>
            <a:off x="630261" y="6030711"/>
            <a:ext cx="257175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524A34-FB16-014E-9E8F-D482E7B9F5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770" b="21015"/>
          <a:stretch/>
        </p:blipFill>
        <p:spPr>
          <a:xfrm>
            <a:off x="888876" y="6032125"/>
            <a:ext cx="402672" cy="4572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F4BCCD-7B15-8C44-BF7F-C20090F943D5}"/>
              </a:ext>
            </a:extLst>
          </p:cNvPr>
          <p:cNvCxnSpPr>
            <a:cxnSpLocks/>
          </p:cNvCxnSpPr>
          <p:nvPr/>
        </p:nvCxnSpPr>
        <p:spPr bwMode="auto">
          <a:xfrm flipV="1">
            <a:off x="1499896" y="6241418"/>
            <a:ext cx="1750418" cy="1789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3016C625-61D3-F247-9B45-60F95EFD2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39" y="3157905"/>
            <a:ext cx="4667826" cy="28065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F68172-4FC7-FD43-A44B-85C1417DE641}"/>
              </a:ext>
            </a:extLst>
          </p:cNvPr>
          <p:cNvSpPr txBox="1"/>
          <p:nvPr/>
        </p:nvSpPr>
        <p:spPr>
          <a:xfrm>
            <a:off x="4792713" y="3028014"/>
            <a:ext cx="42213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Direct Numerical Simulation: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Simulation captures all relevant length- and time-scales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No turbulence modeling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Very expensive; total cost ~Re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Large Eddy Simulation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Resolve the large-scale motion that contains most of the flow’s energy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Model small scale based on scale- similarity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Model = f(D)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Reynolds-Averaged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Navier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-Stokes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Model the turbulence spectrum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Lucida Sans" charset="0"/>
                <a:cs typeface="Lucida Sans" charset="0"/>
              </a:rPr>
              <a:t>Empirical in nature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D4E66-F240-8045-9BBD-06B7921EC331}"/>
              </a:ext>
            </a:extLst>
          </p:cNvPr>
          <p:cNvSpPr txBox="1"/>
          <p:nvPr/>
        </p:nvSpPr>
        <p:spPr>
          <a:xfrm>
            <a:off x="887436" y="31981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3355120-6611-864F-B03F-1E03C4AC7557}"/>
              </a:ext>
            </a:extLst>
          </p:cNvPr>
          <p:cNvSpPr/>
          <p:nvPr/>
        </p:nvSpPr>
        <p:spPr>
          <a:xfrm>
            <a:off x="8292230" y="2029216"/>
            <a:ext cx="392229" cy="468888"/>
          </a:xfrm>
          <a:prstGeom prst="can">
            <a:avLst/>
          </a:prstGeom>
          <a:solidFill>
            <a:schemeClr val="accent6">
              <a:lumMod val="40000"/>
              <a:lumOff val="60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Fires/Plumes in Quiescent Conditions: </a:t>
            </a:r>
            <a:br>
              <a:rPr lang="en-US" dirty="0"/>
            </a:br>
            <a:r>
              <a:rPr lang="en-US" dirty="0"/>
              <a:t>The </a:t>
            </a:r>
            <a:r>
              <a:rPr lang="en-US" i="1" dirty="0"/>
              <a:t>classic</a:t>
            </a:r>
            <a:r>
              <a:rPr lang="en-US" dirty="0"/>
              <a:t> Abnormal/Thermal Environment (circa 1990)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Quiescent pool fires are, essentially, large-scale diffusion flames, i.e., mixing limited non-premixed combustion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Several instabilities dominate, including Rayleigh/Taylor (bubble spike, heavy on light fluid) and Kelvin Helmholtz (velocity shear between two streams)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4319" y="5757138"/>
            <a:ext cx="346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Lucida Sans Unicode"/>
              </a:rPr>
              <a:t>Time-averaged (inset transient)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49124" y="2910839"/>
            <a:ext cx="3543367" cy="2815383"/>
            <a:chOff x="164881" y="1421733"/>
            <a:chExt cx="4256087" cy="3409950"/>
          </a:xfrm>
        </p:grpSpPr>
        <p:pic>
          <p:nvPicPr>
            <p:cNvPr id="11" name="Picture 7" descr="china_lake_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 r="15625" b="3641"/>
            <a:stretch>
              <a:fillRect/>
            </a:stretch>
          </p:blipFill>
          <p:spPr bwMode="auto">
            <a:xfrm>
              <a:off x="164881" y="1421733"/>
              <a:ext cx="4256087" cy="34099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 descr="china_lake_1_lowre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156" y="1424908"/>
              <a:ext cx="1165225" cy="172402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FLAM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40742" y="2904002"/>
            <a:ext cx="2835567" cy="28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034013" y="5757138"/>
            <a:ext cx="3666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Lucida Sans Unicode"/>
              </a:rPr>
              <a:t>Vorticity generation (baroclinic torque), Rayleigh Taylor (RT) and </a:t>
            </a:r>
          </a:p>
          <a:p>
            <a:pPr algn="ctr"/>
            <a:r>
              <a:rPr lang="en-US" dirty="0">
                <a:cs typeface="Lucida Sans Unicode"/>
              </a:rPr>
              <a:t>Kelvin Helmholtz(KH) instabilities are present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119" y="2607976"/>
            <a:ext cx="1880912" cy="1078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FC384E-0691-DD49-B455-4E60AF863507}"/>
              </a:ext>
            </a:extLst>
          </p:cNvPr>
          <p:cNvSpPr txBox="1"/>
          <p:nvPr/>
        </p:nvSpPr>
        <p:spPr>
          <a:xfrm>
            <a:off x="48713" y="6526550"/>
            <a:ext cx="31390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[1] https://</a:t>
            </a:r>
            <a:r>
              <a:rPr lang="en-US" sz="800" dirty="0" err="1"/>
              <a:t>en.wikipedia.org</a:t>
            </a:r>
            <a:r>
              <a:rPr lang="en-US" sz="800" dirty="0"/>
              <a:t>/wiki/Kelvin–</a:t>
            </a:r>
            <a:r>
              <a:rPr lang="en-US" sz="800" dirty="0" err="1"/>
              <a:t>Helmholtz_instability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7AED6-7A9A-DD4B-BDD4-B4A35E233471}"/>
              </a:ext>
            </a:extLst>
          </p:cNvPr>
          <p:cNvSpPr txBox="1"/>
          <p:nvPr/>
        </p:nvSpPr>
        <p:spPr>
          <a:xfrm>
            <a:off x="8508282" y="25415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34793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4903</TotalTime>
  <Words>967</Words>
  <Application>Microsoft Macintosh PowerPoint</Application>
  <PresentationFormat>On-screen Show (4:3)</PresentationFormat>
  <Paragraphs>140</Paragraphs>
  <Slides>10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Garamond</vt:lpstr>
      <vt:lpstr>Gill Sans MT</vt:lpstr>
      <vt:lpstr>Lucida Sans</vt:lpstr>
      <vt:lpstr>Trebuchet MS</vt:lpstr>
      <vt:lpstr>Sandia2018_4x3</vt:lpstr>
      <vt:lpstr>Sandia Theme (White Background)</vt:lpstr>
      <vt:lpstr>1_Sandia Theme (White Background)</vt:lpstr>
      <vt:lpstr>PowerPoint Presentation</vt:lpstr>
      <vt:lpstr>Presentation Objectives</vt:lpstr>
      <vt:lpstr>To be Human is to Intuitively Understand the Dynamics of Fire</vt:lpstr>
      <vt:lpstr>Heat Transfer Mechanisms:  Abnormal/Thermal Environment (ATE)</vt:lpstr>
      <vt:lpstr>Grand Challenge: Vast Disparity in Time- and Length-Scales</vt:lpstr>
      <vt:lpstr>Evolution of a Mindset …. Quiescence</vt:lpstr>
      <vt:lpstr>Evolution of a Mindset: From Simple to Complex</vt:lpstr>
      <vt:lpstr>Choice of Turbulence Modeling</vt:lpstr>
      <vt:lpstr>Fires/Plumes in Quiescent Conditions:  The classic Abnormal/Thermal Environment (circa 1990)</vt:lpstr>
      <vt:lpstr>Quiescent Fire/Plume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253</cp:revision>
  <cp:lastPrinted>2019-12-24T19:24:15Z</cp:lastPrinted>
  <dcterms:created xsi:type="dcterms:W3CDTF">2017-10-14T01:15:26Z</dcterms:created>
  <dcterms:modified xsi:type="dcterms:W3CDTF">2020-01-30T04:47:17Z</dcterms:modified>
</cp:coreProperties>
</file>